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av" ContentType="audio/wav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</p:sldMasterIdLst>
  <p:sldIdLst>
    <p:sldId id="281" r:id="rId3"/>
    <p:sldId id="282" r:id="rId4"/>
    <p:sldId id="256" r:id="rId5"/>
    <p:sldId id="284" r:id="rId6"/>
    <p:sldId id="285" r:id="rId7"/>
    <p:sldId id="257" r:id="rId8"/>
    <p:sldId id="258" r:id="rId9"/>
    <p:sldId id="259" r:id="rId10"/>
    <p:sldId id="260" r:id="rId11"/>
    <p:sldId id="261" r:id="rId12"/>
    <p:sldId id="268" r:id="rId13"/>
    <p:sldId id="262" r:id="rId14"/>
    <p:sldId id="263" r:id="rId15"/>
    <p:sldId id="264" r:id="rId16"/>
    <p:sldId id="265" r:id="rId17"/>
    <p:sldId id="266" r:id="rId18"/>
    <p:sldId id="267" r:id="rId19"/>
    <p:sldId id="269" r:id="rId20"/>
    <p:sldId id="286" r:id="rId21"/>
    <p:sldId id="287" r:id="rId22"/>
    <p:sldId id="288" r:id="rId23"/>
    <p:sldId id="271" r:id="rId24"/>
    <p:sldId id="274" r:id="rId25"/>
    <p:sldId id="275" r:id="rId2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24B0"/>
    <a:srgbClr val="003300"/>
    <a:srgbClr val="EF1111"/>
    <a:srgbClr val="008000"/>
    <a:srgbClr val="35D75F"/>
    <a:srgbClr val="21BD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65" autoAdjust="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Заголовок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16" name="Дата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1E3BB-53A7-4D6F-B0F0-0CA3252F742F}" type="datetimeFigureOut">
              <a:rPr lang="ru-RU" smtClean="0"/>
              <a:t>29.03.2017</a:t>
            </a:fld>
            <a:endParaRPr lang="ru-RU"/>
          </a:p>
        </p:txBody>
      </p:sp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1DABA5D4-40F7-4494-AE7D-E7D10B577AB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1E3BB-53A7-4D6F-B0F0-0CA3252F742F}" type="datetimeFigureOut">
              <a:rPr lang="ru-RU" smtClean="0"/>
              <a:t>29.03.2017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BA5D4-40F7-4494-AE7D-E7D10B577AB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1E3BB-53A7-4D6F-B0F0-0CA3252F742F}" type="datetimeFigureOut">
              <a:rPr lang="ru-RU" smtClean="0"/>
              <a:t>29.03.2017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BA5D4-40F7-4494-AE7D-E7D10B577AB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9" name="Заголовок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16" name="Дата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1E3BB-53A7-4D6F-B0F0-0CA3252F742F}" type="datetimeFigureOut">
              <a:rPr lang="ru-RU" smtClean="0">
                <a:solidFill>
                  <a:srgbClr val="F0A22E">
                    <a:shade val="75000"/>
                  </a:srgbClr>
                </a:solidFill>
              </a:rPr>
              <a:pPr/>
              <a:t>29.03.2017</a:t>
            </a:fld>
            <a:endParaRPr lang="ru-RU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1DABA5D4-40F7-4494-AE7D-E7D10B577AB6}" type="slidenum">
              <a:rPr lang="ru-RU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ru-RU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2286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7" name="Объект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5" name="Дата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1E3BB-53A7-4D6F-B0F0-0CA3252F742F}" type="datetimeFigureOut">
              <a:rPr lang="ru-RU" smtClean="0">
                <a:solidFill>
                  <a:srgbClr val="F0A22E">
                    <a:shade val="75000"/>
                  </a:srgbClr>
                </a:solidFill>
              </a:rPr>
              <a:pPr/>
              <a:t>29.03.2017</a:t>
            </a:fld>
            <a:endParaRPr lang="ru-RU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9" name="Нижний колонтитул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ru-RU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1DABA5D4-40F7-4494-AE7D-E7D10B577AB6}" type="slidenum">
              <a:rPr lang="ru-RU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ru-RU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495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9" name="Дата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1E3BB-53A7-4D6F-B0F0-0CA3252F742F}" type="datetimeFigureOut">
              <a:rPr lang="ru-RU" smtClean="0">
                <a:solidFill>
                  <a:srgbClr val="F0A22E">
                    <a:shade val="75000"/>
                  </a:srgbClr>
                </a:solidFill>
              </a:rPr>
              <a:pPr/>
              <a:t>29.03.2017</a:t>
            </a:fld>
            <a:endParaRPr lang="ru-RU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1" name="Нижний колонтитул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BA5D4-40F7-4494-AE7D-E7D10B577AB6}" type="slidenum">
              <a:rPr lang="ru-RU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ru-RU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145940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4" name="Объект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3" name="Объект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1" name="Дата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1E3BB-53A7-4D6F-B0F0-0CA3252F742F}" type="datetimeFigureOut">
              <a:rPr lang="ru-RU" smtClean="0">
                <a:solidFill>
                  <a:srgbClr val="F0A22E">
                    <a:shade val="75000"/>
                  </a:srgbClr>
                </a:solidFill>
              </a:rPr>
              <a:pPr/>
              <a:t>29.03.2017</a:t>
            </a:fld>
            <a:endParaRPr lang="ru-RU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31" name="Номер слайда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BA5D4-40F7-4494-AE7D-E7D10B577AB6}" type="slidenum">
              <a:rPr lang="ru-RU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ru-RU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5823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Заголовок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25" name="Текст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8" name="Объект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1E3BB-53A7-4D6F-B0F0-0CA3252F742F}" type="datetimeFigureOut">
              <a:rPr lang="ru-RU" smtClean="0">
                <a:solidFill>
                  <a:srgbClr val="F0A22E">
                    <a:shade val="75000"/>
                  </a:srgbClr>
                </a:solidFill>
              </a:rPr>
              <a:pPr/>
              <a:t>29.03.2017</a:t>
            </a:fld>
            <a:endParaRPr lang="ru-RU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1DABA5D4-40F7-4494-AE7D-E7D10B577AB6}" type="slidenum">
              <a:rPr lang="ru-RU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ru-RU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1" name="Прямая соединительная линия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6430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1E3BB-53A7-4D6F-B0F0-0CA3252F742F}" type="datetimeFigureOut">
              <a:rPr lang="ru-RU" smtClean="0">
                <a:solidFill>
                  <a:srgbClr val="F0A22E">
                    <a:shade val="75000"/>
                  </a:srgbClr>
                </a:solidFill>
              </a:rPr>
              <a:pPr/>
              <a:t>29.03.2017</a:t>
            </a:fld>
            <a:endParaRPr lang="ru-RU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21" name="Нижний колонтитул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BA5D4-40F7-4494-AE7D-E7D10B577AB6}" type="slidenum">
              <a:rPr lang="ru-RU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ru-RU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9952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1E3BB-53A7-4D6F-B0F0-0CA3252F742F}" type="datetimeFigureOut">
              <a:rPr lang="ru-RU" smtClean="0">
                <a:solidFill>
                  <a:srgbClr val="F0A22E">
                    <a:shade val="75000"/>
                  </a:srgbClr>
                </a:solidFill>
              </a:rPr>
              <a:pPr/>
              <a:t>29.03.2017</a:t>
            </a:fld>
            <a:endParaRPr lang="ru-RU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24" name="Нижний колонтитул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BA5D4-40F7-4494-AE7D-E7D10B577AB6}" type="slidenum">
              <a:rPr lang="ru-RU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ru-RU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535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Заголовок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6" name="Текст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4" name="Объект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5" name="Дата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1E3BB-53A7-4D6F-B0F0-0CA3252F742F}" type="datetimeFigureOut">
              <a:rPr lang="ru-RU" smtClean="0">
                <a:solidFill>
                  <a:srgbClr val="F0A22E">
                    <a:shade val="75000"/>
                  </a:srgbClr>
                </a:solidFill>
              </a:rPr>
              <a:pPr/>
              <a:t>29.03.2017</a:t>
            </a:fld>
            <a:endParaRPr lang="ru-RU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29" name="Нижний колонтитул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BA5D4-40F7-4494-AE7D-E7D10B577AB6}" type="slidenum">
              <a:rPr lang="ru-RU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ru-RU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171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7" name="Объект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5" name="Дата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1E3BB-53A7-4D6F-B0F0-0CA3252F742F}" type="datetimeFigureOut">
              <a:rPr lang="ru-RU" smtClean="0"/>
              <a:t>29.03.2017</a:t>
            </a:fld>
            <a:endParaRPr lang="ru-RU"/>
          </a:p>
        </p:txBody>
      </p:sp>
      <p:sp>
        <p:nvSpPr>
          <p:cNvPr id="19" name="Нижний колонтитул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ru-RU"/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1DABA5D4-40F7-4494-AE7D-E7D10B577AB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Рисунок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1E3BB-53A7-4D6F-B0F0-0CA3252F742F}" type="datetimeFigureOut">
              <a:rPr lang="ru-RU" smtClean="0">
                <a:solidFill>
                  <a:srgbClr val="F0A22E">
                    <a:shade val="75000"/>
                  </a:srgbClr>
                </a:solidFill>
              </a:rPr>
              <a:pPr/>
              <a:t>29.03.2017</a:t>
            </a:fld>
            <a:endParaRPr lang="ru-RU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31" name="Номер слайда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BA5D4-40F7-4494-AE7D-E7D10B577AB6}" type="slidenum">
              <a:rPr lang="ru-RU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ru-RU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7" name="Заголовок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6" name="Текст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5622733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1E3BB-53A7-4D6F-B0F0-0CA3252F742F}" type="datetimeFigureOut">
              <a:rPr lang="ru-RU" smtClean="0">
                <a:solidFill>
                  <a:srgbClr val="F0A22E">
                    <a:shade val="75000"/>
                  </a:srgbClr>
                </a:solidFill>
              </a:rPr>
              <a:pPr/>
              <a:t>29.03.2017</a:t>
            </a:fld>
            <a:endParaRPr lang="ru-RU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BA5D4-40F7-4494-AE7D-E7D10B577AB6}" type="slidenum">
              <a:rPr lang="ru-RU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ru-RU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9286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1E3BB-53A7-4D6F-B0F0-0CA3252F742F}" type="datetimeFigureOut">
              <a:rPr lang="ru-RU" smtClean="0">
                <a:solidFill>
                  <a:srgbClr val="F0A22E">
                    <a:shade val="75000"/>
                  </a:srgbClr>
                </a:solidFill>
              </a:rPr>
              <a:pPr/>
              <a:t>29.03.2017</a:t>
            </a:fld>
            <a:endParaRPr lang="ru-RU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BA5D4-40F7-4494-AE7D-E7D10B577AB6}" type="slidenum">
              <a:rPr lang="ru-RU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ru-RU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609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Текст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9" name="Дата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1E3BB-53A7-4D6F-B0F0-0CA3252F742F}" type="datetimeFigureOut">
              <a:rPr lang="ru-RU" smtClean="0"/>
              <a:t>29.03.2017</a:t>
            </a:fld>
            <a:endParaRPr lang="ru-RU"/>
          </a:p>
        </p:txBody>
      </p:sp>
      <p:sp>
        <p:nvSpPr>
          <p:cNvPr id="11" name="Нижний колонтитул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BA5D4-40F7-4494-AE7D-E7D10B577AB6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4" name="Объект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3" name="Объект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1" name="Дата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1E3BB-53A7-4D6F-B0F0-0CA3252F742F}" type="datetimeFigureOut">
              <a:rPr lang="ru-RU" smtClean="0"/>
              <a:t>29.03.2017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1" name="Номер слайда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BA5D4-40F7-4494-AE7D-E7D10B577AB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Заголовок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25" name="Текст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8" name="Объект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1E3BB-53A7-4D6F-B0F0-0CA3252F742F}" type="datetimeFigureOut">
              <a:rPr lang="ru-RU" smtClean="0"/>
              <a:t>29.03.2017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1DABA5D4-40F7-4494-AE7D-E7D10B577AB6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Прямая соединительная линия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1E3BB-53A7-4D6F-B0F0-0CA3252F742F}" type="datetimeFigureOut">
              <a:rPr lang="ru-RU" smtClean="0"/>
              <a:t>29.03.2017</a:t>
            </a:fld>
            <a:endParaRPr lang="ru-RU"/>
          </a:p>
        </p:txBody>
      </p:sp>
      <p:sp>
        <p:nvSpPr>
          <p:cNvPr id="21" name="Нижний колонтитул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BA5D4-40F7-4494-AE7D-E7D10B577AB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1E3BB-53A7-4D6F-B0F0-0CA3252F742F}" type="datetimeFigureOut">
              <a:rPr lang="ru-RU" smtClean="0"/>
              <a:t>29.03.2017</a:t>
            </a:fld>
            <a:endParaRPr lang="ru-RU"/>
          </a:p>
        </p:txBody>
      </p:sp>
      <p:sp>
        <p:nvSpPr>
          <p:cNvPr id="24" name="Нижний колонтитул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BA5D4-40F7-4494-AE7D-E7D10B577AB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Заголовок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6" name="Текст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4" name="Объект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5" name="Дата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1E3BB-53A7-4D6F-B0F0-0CA3252F742F}" type="datetimeFigureOut">
              <a:rPr lang="ru-RU" smtClean="0"/>
              <a:t>29.03.2017</a:t>
            </a:fld>
            <a:endParaRPr lang="ru-RU"/>
          </a:p>
        </p:txBody>
      </p:sp>
      <p:sp>
        <p:nvSpPr>
          <p:cNvPr id="29" name="Нижний колонтитул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BA5D4-40F7-4494-AE7D-E7D10B577AB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Рисунок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1E3BB-53A7-4D6F-B0F0-0CA3252F742F}" type="datetimeFigureOut">
              <a:rPr lang="ru-RU" smtClean="0"/>
              <a:t>29.03.2017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1" name="Номер слайда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BA5D4-40F7-4494-AE7D-E7D10B577AB6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Заголовок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6" name="Текст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Текст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1" name="Дата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AE11E3BB-53A7-4D6F-B0F0-0CA3252F742F}" type="datetimeFigureOut">
              <a:rPr lang="ru-RU" smtClean="0"/>
              <a:t>29.03.2017</a:t>
            </a:fld>
            <a:endParaRPr lang="ru-RU"/>
          </a:p>
        </p:txBody>
      </p:sp>
      <p:sp>
        <p:nvSpPr>
          <p:cNvPr id="28" name="Нижний колонтитул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1DABA5D4-40F7-4494-AE7D-E7D10B577AB6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Прямая соединительная линия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1" name="Дата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AE11E3BB-53A7-4D6F-B0F0-0CA3252F742F}" type="datetimeFigureOut">
              <a:rPr lang="ru-RU" smtClean="0">
                <a:solidFill>
                  <a:srgbClr val="F0A22E">
                    <a:shade val="75000"/>
                  </a:srgbClr>
                </a:solidFill>
              </a:rPr>
              <a:pPr/>
              <a:t>29.03.2017</a:t>
            </a:fld>
            <a:endParaRPr lang="ru-RU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28" name="Нижний колонтитул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ru-RU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1DABA5D4-40F7-4494-AE7D-E7D10B577AB6}" type="slidenum">
              <a:rPr lang="ru-RU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ru-RU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Прямая соединительная линия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858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4.wdp"/><Relationship Id="rId13" Type="http://schemas.openxmlformats.org/officeDocument/2006/relationships/image" Target="../media/image69.png"/><Relationship Id="rId18" Type="http://schemas.openxmlformats.org/officeDocument/2006/relationships/image" Target="../media/image71.gif"/><Relationship Id="rId3" Type="http://schemas.openxmlformats.org/officeDocument/2006/relationships/audio" Target="../media/audio6.wav"/><Relationship Id="rId7" Type="http://schemas.openxmlformats.org/officeDocument/2006/relationships/image" Target="../media/image66.png"/><Relationship Id="rId12" Type="http://schemas.microsoft.com/office/2007/relationships/hdphoto" Target="../media/hdphoto36.wdp"/><Relationship Id="rId17" Type="http://schemas.microsoft.com/office/2007/relationships/hdphoto" Target="../media/hdphoto38.wdp"/><Relationship Id="rId2" Type="http://schemas.openxmlformats.org/officeDocument/2006/relationships/audio" Target="../media/audio1.wav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3.wdp"/><Relationship Id="rId11" Type="http://schemas.openxmlformats.org/officeDocument/2006/relationships/image" Target="../media/image68.png"/><Relationship Id="rId5" Type="http://schemas.openxmlformats.org/officeDocument/2006/relationships/image" Target="../media/image65.png"/><Relationship Id="rId15" Type="http://schemas.openxmlformats.org/officeDocument/2006/relationships/slide" Target="slide11.xml"/><Relationship Id="rId10" Type="http://schemas.microsoft.com/office/2007/relationships/hdphoto" Target="../media/hdphoto35.wdp"/><Relationship Id="rId4" Type="http://schemas.openxmlformats.org/officeDocument/2006/relationships/image" Target="../media/image64.jpg"/><Relationship Id="rId9" Type="http://schemas.openxmlformats.org/officeDocument/2006/relationships/image" Target="../media/image67.png"/><Relationship Id="rId14" Type="http://schemas.microsoft.com/office/2007/relationships/hdphoto" Target="../media/hdphoto37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4.wdp"/><Relationship Id="rId13" Type="http://schemas.openxmlformats.org/officeDocument/2006/relationships/image" Target="../media/image75.png"/><Relationship Id="rId3" Type="http://schemas.openxmlformats.org/officeDocument/2006/relationships/audio" Target="../media/audio7.wav"/><Relationship Id="rId7" Type="http://schemas.openxmlformats.org/officeDocument/2006/relationships/image" Target="../media/image66.png"/><Relationship Id="rId12" Type="http://schemas.openxmlformats.org/officeDocument/2006/relationships/image" Target="../media/image74.png"/><Relationship Id="rId17" Type="http://schemas.openxmlformats.org/officeDocument/2006/relationships/image" Target="../media/image71.gif"/><Relationship Id="rId2" Type="http://schemas.openxmlformats.org/officeDocument/2006/relationships/audio" Target="../media/audio1.wav"/><Relationship Id="rId16" Type="http://schemas.microsoft.com/office/2007/relationships/hdphoto" Target="../media/hdphoto40.wdp"/><Relationship Id="rId1" Type="http://schemas.openxmlformats.org/officeDocument/2006/relationships/slideLayout" Target="../slideLayouts/slideLayout7.xml"/><Relationship Id="rId6" Type="http://schemas.microsoft.com/office/2007/relationships/hdphoto" Target="../media/hdphoto33.wdp"/><Relationship Id="rId11" Type="http://schemas.openxmlformats.org/officeDocument/2006/relationships/image" Target="../media/image73.png"/><Relationship Id="rId5" Type="http://schemas.openxmlformats.org/officeDocument/2006/relationships/image" Target="../media/image65.png"/><Relationship Id="rId15" Type="http://schemas.openxmlformats.org/officeDocument/2006/relationships/image" Target="../media/image76.png"/><Relationship Id="rId10" Type="http://schemas.microsoft.com/office/2007/relationships/hdphoto" Target="../media/hdphoto39.wdp"/><Relationship Id="rId4" Type="http://schemas.openxmlformats.org/officeDocument/2006/relationships/image" Target="../media/image64.jpg"/><Relationship Id="rId9" Type="http://schemas.openxmlformats.org/officeDocument/2006/relationships/image" Target="../media/image72.png"/><Relationship Id="rId14" Type="http://schemas.openxmlformats.org/officeDocument/2006/relationships/slide" Target="slide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audio" Target="../media/audio9.wav"/><Relationship Id="rId7" Type="http://schemas.openxmlformats.org/officeDocument/2006/relationships/slide" Target="slide13.xml"/><Relationship Id="rId2" Type="http://schemas.openxmlformats.org/officeDocument/2006/relationships/audio" Target="../media/audio8.wav"/><Relationship Id="rId1" Type="http://schemas.openxmlformats.org/officeDocument/2006/relationships/slideLayout" Target="../slideLayouts/slideLayout7.xml"/><Relationship Id="rId6" Type="http://schemas.microsoft.com/office/2007/relationships/hdphoto" Target="../media/hdphoto41.wdp"/><Relationship Id="rId5" Type="http://schemas.openxmlformats.org/officeDocument/2006/relationships/image" Target="../media/image78.png"/><Relationship Id="rId10" Type="http://schemas.openxmlformats.org/officeDocument/2006/relationships/image" Target="../media/image80.gif"/><Relationship Id="rId4" Type="http://schemas.openxmlformats.org/officeDocument/2006/relationships/image" Target="../media/image77.jpg"/><Relationship Id="rId9" Type="http://schemas.microsoft.com/office/2007/relationships/hdphoto" Target="../media/hdphoto42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audio" Target="../media/audio8.wav"/><Relationship Id="rId7" Type="http://schemas.openxmlformats.org/officeDocument/2006/relationships/slide" Target="slide14.xml"/><Relationship Id="rId2" Type="http://schemas.openxmlformats.org/officeDocument/2006/relationships/audio" Target="../media/audio9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3.png"/><Relationship Id="rId9" Type="http://schemas.microsoft.com/office/2007/relationships/hdphoto" Target="../media/hdphoto43.wdp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45.wdp"/><Relationship Id="rId13" Type="http://schemas.openxmlformats.org/officeDocument/2006/relationships/image" Target="../media/image90.png"/><Relationship Id="rId18" Type="http://schemas.openxmlformats.org/officeDocument/2006/relationships/image" Target="../media/image94.png"/><Relationship Id="rId3" Type="http://schemas.openxmlformats.org/officeDocument/2006/relationships/audio" Target="../media/audio5.wav"/><Relationship Id="rId21" Type="http://schemas.openxmlformats.org/officeDocument/2006/relationships/image" Target="../media/image96.png"/><Relationship Id="rId7" Type="http://schemas.openxmlformats.org/officeDocument/2006/relationships/image" Target="../media/image86.png"/><Relationship Id="rId12" Type="http://schemas.openxmlformats.org/officeDocument/2006/relationships/image" Target="../media/image89.png"/><Relationship Id="rId17" Type="http://schemas.openxmlformats.org/officeDocument/2006/relationships/image" Target="../media/image93.png"/><Relationship Id="rId2" Type="http://schemas.openxmlformats.org/officeDocument/2006/relationships/audio" Target="../media/audio3.wav"/><Relationship Id="rId16" Type="http://schemas.openxmlformats.org/officeDocument/2006/relationships/image" Target="../media/image92.png"/><Relationship Id="rId20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44.wdp"/><Relationship Id="rId11" Type="http://schemas.openxmlformats.org/officeDocument/2006/relationships/image" Target="../media/image88.png"/><Relationship Id="rId5" Type="http://schemas.openxmlformats.org/officeDocument/2006/relationships/image" Target="../media/image85.png"/><Relationship Id="rId15" Type="http://schemas.microsoft.com/office/2007/relationships/hdphoto" Target="../media/hdphoto47.wdp"/><Relationship Id="rId23" Type="http://schemas.openxmlformats.org/officeDocument/2006/relationships/image" Target="../media/image97.gif"/><Relationship Id="rId10" Type="http://schemas.microsoft.com/office/2007/relationships/hdphoto" Target="../media/hdphoto46.wdp"/><Relationship Id="rId19" Type="http://schemas.openxmlformats.org/officeDocument/2006/relationships/image" Target="../media/image95.png"/><Relationship Id="rId4" Type="http://schemas.openxmlformats.org/officeDocument/2006/relationships/image" Target="../media/image84.png"/><Relationship Id="rId9" Type="http://schemas.openxmlformats.org/officeDocument/2006/relationships/image" Target="../media/image87.png"/><Relationship Id="rId14" Type="http://schemas.openxmlformats.org/officeDocument/2006/relationships/image" Target="../media/image91.png"/><Relationship Id="rId22" Type="http://schemas.microsoft.com/office/2007/relationships/hdphoto" Target="../media/hdphoto48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eg"/><Relationship Id="rId13" Type="http://schemas.openxmlformats.org/officeDocument/2006/relationships/image" Target="../media/image105.jpeg"/><Relationship Id="rId18" Type="http://schemas.openxmlformats.org/officeDocument/2006/relationships/slide" Target="slide16.xml"/><Relationship Id="rId3" Type="http://schemas.openxmlformats.org/officeDocument/2006/relationships/image" Target="../media/image98.jpeg"/><Relationship Id="rId21" Type="http://schemas.openxmlformats.org/officeDocument/2006/relationships/image" Target="../media/image111.gif"/><Relationship Id="rId7" Type="http://schemas.microsoft.com/office/2007/relationships/hdphoto" Target="../media/hdphoto50.wdp"/><Relationship Id="rId12" Type="http://schemas.openxmlformats.org/officeDocument/2006/relationships/image" Target="../media/image104.jpeg"/><Relationship Id="rId17" Type="http://schemas.openxmlformats.org/officeDocument/2006/relationships/image" Target="../media/image109.gif"/><Relationship Id="rId2" Type="http://schemas.openxmlformats.org/officeDocument/2006/relationships/audio" Target="../media/audio10.wav"/><Relationship Id="rId16" Type="http://schemas.openxmlformats.org/officeDocument/2006/relationships/image" Target="../media/image108.gif"/><Relationship Id="rId20" Type="http://schemas.microsoft.com/office/2007/relationships/hdphoto" Target="../media/hdphoto52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jpeg"/><Relationship Id="rId11" Type="http://schemas.openxmlformats.org/officeDocument/2006/relationships/image" Target="../media/image103.jpeg"/><Relationship Id="rId5" Type="http://schemas.microsoft.com/office/2007/relationships/hdphoto" Target="../media/hdphoto49.wdp"/><Relationship Id="rId15" Type="http://schemas.openxmlformats.org/officeDocument/2006/relationships/image" Target="../media/image107.gif"/><Relationship Id="rId10" Type="http://schemas.microsoft.com/office/2007/relationships/hdphoto" Target="../media/hdphoto51.wdp"/><Relationship Id="rId19" Type="http://schemas.openxmlformats.org/officeDocument/2006/relationships/image" Target="../media/image110.png"/><Relationship Id="rId4" Type="http://schemas.openxmlformats.org/officeDocument/2006/relationships/image" Target="../media/image99.jpeg"/><Relationship Id="rId9" Type="http://schemas.openxmlformats.org/officeDocument/2006/relationships/image" Target="../media/image102.jpeg"/><Relationship Id="rId14" Type="http://schemas.openxmlformats.org/officeDocument/2006/relationships/image" Target="../media/image106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jpeg"/><Relationship Id="rId13" Type="http://schemas.openxmlformats.org/officeDocument/2006/relationships/image" Target="../media/image107.gif"/><Relationship Id="rId3" Type="http://schemas.openxmlformats.org/officeDocument/2006/relationships/image" Target="../media/image112.jpeg"/><Relationship Id="rId7" Type="http://schemas.openxmlformats.org/officeDocument/2006/relationships/image" Target="../media/image116.jpg"/><Relationship Id="rId12" Type="http://schemas.openxmlformats.org/officeDocument/2006/relationships/image" Target="../media/image109.gif"/><Relationship Id="rId17" Type="http://schemas.openxmlformats.org/officeDocument/2006/relationships/image" Target="../media/image111.gif"/><Relationship Id="rId2" Type="http://schemas.openxmlformats.org/officeDocument/2006/relationships/audio" Target="../media/audio10.wav"/><Relationship Id="rId16" Type="http://schemas.microsoft.com/office/2007/relationships/hdphoto" Target="../media/hdphoto53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jpg"/><Relationship Id="rId11" Type="http://schemas.openxmlformats.org/officeDocument/2006/relationships/image" Target="../media/image106.jpg"/><Relationship Id="rId5" Type="http://schemas.openxmlformats.org/officeDocument/2006/relationships/image" Target="../media/image114.jpg"/><Relationship Id="rId15" Type="http://schemas.openxmlformats.org/officeDocument/2006/relationships/image" Target="../media/image120.png"/><Relationship Id="rId10" Type="http://schemas.openxmlformats.org/officeDocument/2006/relationships/image" Target="../media/image119.jpeg"/><Relationship Id="rId4" Type="http://schemas.openxmlformats.org/officeDocument/2006/relationships/image" Target="../media/image113.jpeg"/><Relationship Id="rId9" Type="http://schemas.openxmlformats.org/officeDocument/2006/relationships/image" Target="../media/image118.jpeg"/><Relationship Id="rId14" Type="http://schemas.openxmlformats.org/officeDocument/2006/relationships/slide" Target="slide1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microsoft.com/office/2007/relationships/hdphoto" Target="../media/hdphoto55.wdp"/><Relationship Id="rId18" Type="http://schemas.openxmlformats.org/officeDocument/2006/relationships/image" Target="../media/image132.png"/><Relationship Id="rId3" Type="http://schemas.openxmlformats.org/officeDocument/2006/relationships/audio" Target="../media/audio1.wav"/><Relationship Id="rId7" Type="http://schemas.microsoft.com/office/2007/relationships/hdphoto" Target="../media/hdphoto54.wdp"/><Relationship Id="rId12" Type="http://schemas.openxmlformats.org/officeDocument/2006/relationships/image" Target="../media/image128.png"/><Relationship Id="rId17" Type="http://schemas.openxmlformats.org/officeDocument/2006/relationships/slide" Target="slide18.xml"/><Relationship Id="rId2" Type="http://schemas.openxmlformats.org/officeDocument/2006/relationships/audio" Target="../media/audio6.wav"/><Relationship Id="rId16" Type="http://schemas.openxmlformats.org/officeDocument/2006/relationships/image" Target="../media/image131.png"/><Relationship Id="rId20" Type="http://schemas.openxmlformats.org/officeDocument/2006/relationships/image" Target="../media/image133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11" Type="http://schemas.openxmlformats.org/officeDocument/2006/relationships/image" Target="../media/image127.png"/><Relationship Id="rId5" Type="http://schemas.openxmlformats.org/officeDocument/2006/relationships/image" Target="../media/image122.gif"/><Relationship Id="rId15" Type="http://schemas.openxmlformats.org/officeDocument/2006/relationships/image" Target="../media/image130.png"/><Relationship Id="rId10" Type="http://schemas.openxmlformats.org/officeDocument/2006/relationships/image" Target="../media/image126.png"/><Relationship Id="rId19" Type="http://schemas.microsoft.com/office/2007/relationships/hdphoto" Target="../media/hdphoto56.wdp"/><Relationship Id="rId4" Type="http://schemas.openxmlformats.org/officeDocument/2006/relationships/image" Target="../media/image121.jpeg"/><Relationship Id="rId9" Type="http://schemas.openxmlformats.org/officeDocument/2006/relationships/image" Target="../media/image125.png"/><Relationship Id="rId14" Type="http://schemas.openxmlformats.org/officeDocument/2006/relationships/image" Target="../media/image1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gif"/><Relationship Id="rId3" Type="http://schemas.openxmlformats.org/officeDocument/2006/relationships/image" Target="../media/image135.gif"/><Relationship Id="rId7" Type="http://schemas.openxmlformats.org/officeDocument/2006/relationships/image" Target="../media/image21.pn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gif"/><Relationship Id="rId5" Type="http://schemas.microsoft.com/office/2007/relationships/hdphoto" Target="../media/hdphoto9.wdp"/><Relationship Id="rId4" Type="http://schemas.openxmlformats.org/officeDocument/2006/relationships/image" Target="../media/image136.png"/><Relationship Id="rId9" Type="http://schemas.openxmlformats.org/officeDocument/2006/relationships/image" Target="../media/image139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4" Type="http://schemas.microsoft.com/office/2007/relationships/hdphoto" Target="../media/hdphoto57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3.png"/><Relationship Id="rId1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17" Type="http://schemas.openxmlformats.org/officeDocument/2006/relationships/image" Target="../media/image15.png"/><Relationship Id="rId2" Type="http://schemas.openxmlformats.org/officeDocument/2006/relationships/audio" Target="../media/media1.mp3"/><Relationship Id="rId16" Type="http://schemas.microsoft.com/office/2007/relationships/hdphoto" Target="../media/hdphoto7.wdp"/><Relationship Id="rId1" Type="http://schemas.microsoft.com/office/2007/relationships/media" Target="../media/media1.mp3"/><Relationship Id="rId6" Type="http://schemas.microsoft.com/office/2007/relationships/hdphoto" Target="../media/hdphoto4.wdp"/><Relationship Id="rId11" Type="http://schemas.microsoft.com/office/2007/relationships/hdphoto" Target="../media/hdphoto6.wdp"/><Relationship Id="rId5" Type="http://schemas.openxmlformats.org/officeDocument/2006/relationships/image" Target="../media/image8.png"/><Relationship Id="rId15" Type="http://schemas.openxmlformats.org/officeDocument/2006/relationships/image" Target="../media/image14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microsoft.com/office/2007/relationships/hdphoto" Target="../media/hdphoto5.wdp"/><Relationship Id="rId14" Type="http://schemas.openxmlformats.org/officeDocument/2006/relationships/slide" Target="slide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microsoft.com/office/2007/relationships/hdphoto" Target="../media/hdphoto5.wdp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microsoft.com/office/2007/relationships/hdphoto" Target="../media/hdphoto4.wdp"/><Relationship Id="rId9" Type="http://schemas.microsoft.com/office/2007/relationships/hdphoto" Target="../media/hdphoto6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23.gif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5" Type="http://schemas.openxmlformats.org/officeDocument/2006/relationships/image" Target="../media/image22.png"/><Relationship Id="rId10" Type="http://schemas.openxmlformats.org/officeDocument/2006/relationships/image" Target="../media/image25.gif"/><Relationship Id="rId4" Type="http://schemas.openxmlformats.org/officeDocument/2006/relationships/slide" Target="slide7.xml"/><Relationship Id="rId9" Type="http://schemas.microsoft.com/office/2007/relationships/hdphoto" Target="../media/hdphoto9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13" Type="http://schemas.openxmlformats.org/officeDocument/2006/relationships/image" Target="../media/image32.png"/><Relationship Id="rId18" Type="http://schemas.openxmlformats.org/officeDocument/2006/relationships/image" Target="../media/image34.png"/><Relationship Id="rId3" Type="http://schemas.openxmlformats.org/officeDocument/2006/relationships/audio" Target="../media/audio2.wav"/><Relationship Id="rId21" Type="http://schemas.openxmlformats.org/officeDocument/2006/relationships/image" Target="../media/image36.gif"/><Relationship Id="rId7" Type="http://schemas.openxmlformats.org/officeDocument/2006/relationships/image" Target="../media/image28.png"/><Relationship Id="rId12" Type="http://schemas.microsoft.com/office/2007/relationships/hdphoto" Target="../media/hdphoto12.wdp"/><Relationship Id="rId17" Type="http://schemas.openxmlformats.org/officeDocument/2006/relationships/slide" Target="slide8.xml"/><Relationship Id="rId2" Type="http://schemas.openxmlformats.org/officeDocument/2006/relationships/audio" Target="../media/audio1.wav"/><Relationship Id="rId16" Type="http://schemas.microsoft.com/office/2007/relationships/hdphoto" Target="../media/hdphoto14.wdp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0.wdp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5" Type="http://schemas.openxmlformats.org/officeDocument/2006/relationships/image" Target="../media/image33.png"/><Relationship Id="rId10" Type="http://schemas.openxmlformats.org/officeDocument/2006/relationships/image" Target="../media/image30.png"/><Relationship Id="rId19" Type="http://schemas.microsoft.com/office/2007/relationships/hdphoto" Target="../media/hdphoto15.wdp"/><Relationship Id="rId4" Type="http://schemas.openxmlformats.org/officeDocument/2006/relationships/image" Target="../media/image26.jpg"/><Relationship Id="rId9" Type="http://schemas.openxmlformats.org/officeDocument/2006/relationships/image" Target="../media/image29.jpg"/><Relationship Id="rId14" Type="http://schemas.microsoft.com/office/2007/relationships/hdphoto" Target="../media/hdphoto13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microsoft.com/office/2007/relationships/hdphoto" Target="../media/hdphoto19.wdp"/><Relationship Id="rId18" Type="http://schemas.openxmlformats.org/officeDocument/2006/relationships/image" Target="../media/image44.png"/><Relationship Id="rId3" Type="http://schemas.openxmlformats.org/officeDocument/2006/relationships/audio" Target="../media/audio1.wav"/><Relationship Id="rId21" Type="http://schemas.microsoft.com/office/2007/relationships/hdphoto" Target="../media/hdphoto22.wdp"/><Relationship Id="rId7" Type="http://schemas.microsoft.com/office/2007/relationships/hdphoto" Target="../media/hdphoto16.wdp"/><Relationship Id="rId12" Type="http://schemas.openxmlformats.org/officeDocument/2006/relationships/image" Target="../media/image40.png"/><Relationship Id="rId17" Type="http://schemas.microsoft.com/office/2007/relationships/hdphoto" Target="../media/hdphoto20.wdp"/><Relationship Id="rId25" Type="http://schemas.openxmlformats.org/officeDocument/2006/relationships/image" Target="../media/image47.png"/><Relationship Id="rId2" Type="http://schemas.openxmlformats.org/officeDocument/2006/relationships/audio" Target="../media/audio3.wav"/><Relationship Id="rId16" Type="http://schemas.openxmlformats.org/officeDocument/2006/relationships/image" Target="../media/image43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microsoft.com/office/2007/relationships/hdphoto" Target="../media/hdphoto18.wdp"/><Relationship Id="rId24" Type="http://schemas.microsoft.com/office/2007/relationships/hdphoto" Target="../media/hdphoto23.wdp"/><Relationship Id="rId5" Type="http://schemas.openxmlformats.org/officeDocument/2006/relationships/image" Target="../media/image18.jpg"/><Relationship Id="rId15" Type="http://schemas.openxmlformats.org/officeDocument/2006/relationships/image" Target="../media/image42.png"/><Relationship Id="rId23" Type="http://schemas.openxmlformats.org/officeDocument/2006/relationships/image" Target="../media/image46.png"/><Relationship Id="rId10" Type="http://schemas.openxmlformats.org/officeDocument/2006/relationships/image" Target="../media/image39.png"/><Relationship Id="rId19" Type="http://schemas.microsoft.com/office/2007/relationships/hdphoto" Target="../media/hdphoto21.wdp"/><Relationship Id="rId4" Type="http://schemas.openxmlformats.org/officeDocument/2006/relationships/audio" Target="../media/audio4.wav"/><Relationship Id="rId9" Type="http://schemas.microsoft.com/office/2007/relationships/hdphoto" Target="../media/hdphoto17.wdp"/><Relationship Id="rId14" Type="http://schemas.openxmlformats.org/officeDocument/2006/relationships/image" Target="../media/image41.png"/><Relationship Id="rId22" Type="http://schemas.openxmlformats.org/officeDocument/2006/relationships/slide" Target="slide9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5.wdp"/><Relationship Id="rId13" Type="http://schemas.microsoft.com/office/2007/relationships/hdphoto" Target="../media/hdphoto26.wdp"/><Relationship Id="rId18" Type="http://schemas.openxmlformats.org/officeDocument/2006/relationships/image" Target="../media/image57.png"/><Relationship Id="rId26" Type="http://schemas.microsoft.com/office/2007/relationships/hdphoto" Target="../media/hdphoto31.wdp"/><Relationship Id="rId3" Type="http://schemas.openxmlformats.org/officeDocument/2006/relationships/audio" Target="../media/audio5.wav"/><Relationship Id="rId21" Type="http://schemas.openxmlformats.org/officeDocument/2006/relationships/image" Target="../media/image59.png"/><Relationship Id="rId7" Type="http://schemas.openxmlformats.org/officeDocument/2006/relationships/image" Target="../media/image50.png"/><Relationship Id="rId12" Type="http://schemas.openxmlformats.org/officeDocument/2006/relationships/image" Target="../media/image54.png"/><Relationship Id="rId17" Type="http://schemas.microsoft.com/office/2007/relationships/hdphoto" Target="../media/hdphoto28.wdp"/><Relationship Id="rId25" Type="http://schemas.openxmlformats.org/officeDocument/2006/relationships/image" Target="../media/image61.png"/><Relationship Id="rId2" Type="http://schemas.openxmlformats.org/officeDocument/2006/relationships/audio" Target="../media/audio1.wav"/><Relationship Id="rId16" Type="http://schemas.openxmlformats.org/officeDocument/2006/relationships/image" Target="../media/image56.png"/><Relationship Id="rId20" Type="http://schemas.openxmlformats.org/officeDocument/2006/relationships/image" Target="../media/image58.png"/><Relationship Id="rId29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4.wdp"/><Relationship Id="rId11" Type="http://schemas.openxmlformats.org/officeDocument/2006/relationships/image" Target="../media/image53.jpeg"/><Relationship Id="rId24" Type="http://schemas.microsoft.com/office/2007/relationships/hdphoto" Target="../media/hdphoto30.wdp"/><Relationship Id="rId5" Type="http://schemas.openxmlformats.org/officeDocument/2006/relationships/image" Target="../media/image49.png"/><Relationship Id="rId15" Type="http://schemas.microsoft.com/office/2007/relationships/hdphoto" Target="../media/hdphoto27.wdp"/><Relationship Id="rId23" Type="http://schemas.openxmlformats.org/officeDocument/2006/relationships/image" Target="../media/image60.png"/><Relationship Id="rId28" Type="http://schemas.openxmlformats.org/officeDocument/2006/relationships/slide" Target="slide10.xml"/><Relationship Id="rId10" Type="http://schemas.openxmlformats.org/officeDocument/2006/relationships/image" Target="../media/image52.jpeg"/><Relationship Id="rId19" Type="http://schemas.microsoft.com/office/2007/relationships/hdphoto" Target="../media/hdphoto29.wdp"/><Relationship Id="rId4" Type="http://schemas.openxmlformats.org/officeDocument/2006/relationships/image" Target="../media/image48.jpg"/><Relationship Id="rId9" Type="http://schemas.openxmlformats.org/officeDocument/2006/relationships/image" Target="../media/image51.jpeg"/><Relationship Id="rId14" Type="http://schemas.openxmlformats.org/officeDocument/2006/relationships/image" Target="../media/image55.png"/><Relationship Id="rId22" Type="http://schemas.microsoft.com/office/2007/relationships/hdphoto" Target="../media/hdphoto4.wdp"/><Relationship Id="rId27" Type="http://schemas.openxmlformats.org/officeDocument/2006/relationships/image" Target="../media/image62.png"/><Relationship Id="rId30" Type="http://schemas.microsoft.com/office/2007/relationships/hdphoto" Target="../media/hdphoto3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956892" y="188640"/>
            <a:ext cx="6791572" cy="48259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5000"/>
              </a:lnSpc>
              <a:spcAft>
                <a:spcPts val="1000"/>
              </a:spcAft>
              <a:tabLst>
                <a:tab pos="3394075" algn="l"/>
              </a:tabLst>
            </a:pPr>
            <a:r>
              <a:rPr lang="ru-RU" sz="2800" b="1" i="1" dirty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  <a:cs typeface="Times New Roman"/>
              </a:rPr>
              <a:t>«Игра-это фантастический мир,</a:t>
            </a:r>
            <a:endParaRPr lang="ru-RU" sz="2800" b="1" i="1" dirty="0">
              <a:ln w="1905"/>
              <a:solidFill>
                <a:srgbClr val="00206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Calibri"/>
              <a:ea typeface="Calibri"/>
              <a:cs typeface="Times New Roman"/>
            </a:endParaRPr>
          </a:p>
          <a:p>
            <a:pPr algn="r">
              <a:lnSpc>
                <a:spcPct val="115000"/>
              </a:lnSpc>
              <a:spcAft>
                <a:spcPts val="1000"/>
              </a:spcAft>
              <a:tabLst>
                <a:tab pos="3394075" algn="l"/>
              </a:tabLst>
            </a:pPr>
            <a:r>
              <a:rPr lang="ru-RU" sz="2800" b="1" i="1" dirty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  <a:cs typeface="Times New Roman"/>
              </a:rPr>
              <a:t> освобожденный от деспотизма</a:t>
            </a:r>
            <a:endParaRPr lang="ru-RU" sz="2800" b="1" i="1" dirty="0">
              <a:ln w="1905"/>
              <a:solidFill>
                <a:srgbClr val="00206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Calibri"/>
              <a:ea typeface="Calibri"/>
              <a:cs typeface="Times New Roman"/>
            </a:endParaRPr>
          </a:p>
          <a:p>
            <a:pPr algn="r">
              <a:lnSpc>
                <a:spcPct val="115000"/>
              </a:lnSpc>
              <a:spcAft>
                <a:spcPts val="1000"/>
              </a:spcAft>
              <a:tabLst>
                <a:tab pos="3394075" algn="l"/>
              </a:tabLst>
            </a:pPr>
            <a:r>
              <a:rPr lang="ru-RU" sz="2800" b="1" i="1" dirty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  <a:cs typeface="Times New Roman"/>
              </a:rPr>
              <a:t> и подавления взрослых</a:t>
            </a:r>
            <a:r>
              <a:rPr lang="ru-RU" sz="2800" b="1" i="1" dirty="0" smtClean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  <a:cs typeface="Times New Roman"/>
              </a:rPr>
              <a:t>,     мир открытия </a:t>
            </a:r>
            <a:endParaRPr lang="ru-RU" sz="2800" b="1" i="1" dirty="0">
              <a:ln w="1905"/>
              <a:solidFill>
                <a:srgbClr val="00206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Calibri"/>
              <a:ea typeface="Calibri"/>
              <a:cs typeface="Times New Roman"/>
            </a:endParaRPr>
          </a:p>
          <a:p>
            <a:pPr algn="r">
              <a:lnSpc>
                <a:spcPct val="115000"/>
              </a:lnSpc>
              <a:spcAft>
                <a:spcPts val="1000"/>
              </a:spcAft>
              <a:tabLst>
                <a:tab pos="3394075" algn="l"/>
              </a:tabLst>
            </a:pPr>
            <a:r>
              <a:rPr lang="ru-RU" sz="2800" b="1" i="1" dirty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  <a:cs typeface="Times New Roman"/>
              </a:rPr>
              <a:t>вытесненных желаний, </a:t>
            </a:r>
            <a:endParaRPr lang="ru-RU" sz="2800" b="1" i="1" dirty="0">
              <a:ln w="1905"/>
              <a:solidFill>
                <a:srgbClr val="00206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Calibri"/>
              <a:ea typeface="Calibri"/>
              <a:cs typeface="Times New Roman"/>
            </a:endParaRPr>
          </a:p>
          <a:p>
            <a:pPr algn="r">
              <a:lnSpc>
                <a:spcPct val="115000"/>
              </a:lnSpc>
              <a:spcAft>
                <a:spcPts val="1000"/>
              </a:spcAft>
              <a:tabLst>
                <a:tab pos="3394075" algn="l"/>
              </a:tabLst>
            </a:pPr>
            <a:r>
              <a:rPr lang="ru-RU" sz="2800" b="1" i="1" dirty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  <a:cs typeface="Times New Roman"/>
              </a:rPr>
              <a:t>мир </a:t>
            </a:r>
            <a:r>
              <a:rPr lang="ru-RU" sz="2800" b="1" i="1" dirty="0" smtClean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  <a:cs typeface="Times New Roman"/>
              </a:rPr>
              <a:t>реализации</a:t>
            </a:r>
          </a:p>
          <a:p>
            <a:pPr algn="r">
              <a:lnSpc>
                <a:spcPct val="115000"/>
              </a:lnSpc>
              <a:spcAft>
                <a:spcPts val="1000"/>
              </a:spcAft>
              <a:tabLst>
                <a:tab pos="3394075" algn="l"/>
              </a:tabLst>
            </a:pPr>
            <a:r>
              <a:rPr lang="ru-RU" sz="2800" b="1" i="1" dirty="0" smtClean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  <a:cs typeface="Times New Roman"/>
              </a:rPr>
              <a:t> </a:t>
            </a:r>
            <a:r>
              <a:rPr lang="ru-RU" sz="2800" b="1" i="1" dirty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  <a:cs typeface="Times New Roman"/>
              </a:rPr>
              <a:t>нереализуемого»</a:t>
            </a:r>
            <a:endParaRPr lang="ru-RU" sz="2800" b="1" i="1" dirty="0">
              <a:ln w="1905"/>
              <a:solidFill>
                <a:srgbClr val="00206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Calibri"/>
              <a:ea typeface="Calibri"/>
              <a:cs typeface="Times New Roman"/>
            </a:endParaRPr>
          </a:p>
          <a:p>
            <a:pPr algn="r">
              <a:lnSpc>
                <a:spcPct val="115000"/>
              </a:lnSpc>
              <a:spcAft>
                <a:spcPts val="1000"/>
              </a:spcAft>
              <a:tabLst>
                <a:tab pos="3394075" algn="l"/>
              </a:tabLst>
            </a:pPr>
            <a:r>
              <a:rPr lang="ru-RU" sz="2800" b="1" i="1" dirty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  <a:cs typeface="Times New Roman"/>
              </a:rPr>
              <a:t> </a:t>
            </a:r>
            <a:r>
              <a:rPr lang="ru-RU" sz="2800" b="1" i="1" dirty="0" err="1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  <a:cs typeface="Times New Roman"/>
              </a:rPr>
              <a:t>А.С.Спиваковская</a:t>
            </a:r>
            <a:endParaRPr lang="ru-RU" sz="2800" b="1" i="1" dirty="0">
              <a:ln w="1905"/>
              <a:solidFill>
                <a:srgbClr val="00206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Calibri"/>
              <a:ea typeface="Calibri"/>
              <a:cs typeface="Times New Roman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132856"/>
            <a:ext cx="57150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7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5013176"/>
            <a:ext cx="2333625" cy="196215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3" y="5190605"/>
            <a:ext cx="1254646" cy="1748322"/>
          </a:xfrm>
          <a:prstGeom prst="rect">
            <a:avLst/>
          </a:prstGeom>
        </p:spPr>
      </p:pic>
      <p:sp>
        <p:nvSpPr>
          <p:cNvPr id="4" name="Скругленная прямоугольная выноска 3"/>
          <p:cNvSpPr/>
          <p:nvPr/>
        </p:nvSpPr>
        <p:spPr>
          <a:xfrm>
            <a:off x="1763688" y="260648"/>
            <a:ext cx="5400600" cy="936104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Кто находится справа от  Барашка?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936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772816"/>
            <a:ext cx="2836298" cy="295232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44" b="100000" l="444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3" y="1933947"/>
            <a:ext cx="2935213" cy="293521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97959" l="0" r="995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764432"/>
            <a:ext cx="2489415" cy="2960712"/>
          </a:xfrm>
          <a:prstGeom prst="rect">
            <a:avLst/>
          </a:prstGeom>
        </p:spPr>
      </p:pic>
      <p:pic>
        <p:nvPicPr>
          <p:cNvPr id="8" name="Рисунок 7">
            <a:hlinkClick r:id="rId15" action="ppaction://hlinksldjump"/>
          </p:cNvPr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023" y="5994250"/>
            <a:ext cx="1759981" cy="86374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159" y="4539783"/>
            <a:ext cx="2318216" cy="231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8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5013176"/>
            <a:ext cx="2333625" cy="196215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3" y="5190605"/>
            <a:ext cx="1254646" cy="1748322"/>
          </a:xfrm>
          <a:prstGeom prst="rect">
            <a:avLst/>
          </a:prstGeom>
        </p:spPr>
      </p:pic>
      <p:sp>
        <p:nvSpPr>
          <p:cNvPr id="4" name="Скругленная прямоугольная выноска 3"/>
          <p:cNvSpPr/>
          <p:nvPr/>
        </p:nvSpPr>
        <p:spPr>
          <a:xfrm>
            <a:off x="1763688" y="260648"/>
            <a:ext cx="5400600" cy="936104"/>
          </a:xfrm>
          <a:prstGeom prst="wedgeRoundRectCallout">
            <a:avLst>
              <a:gd name="adj1" fmla="val -21859"/>
              <a:gd name="adj2" fmla="val 817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Кто находится  выше мишки ?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62" b="36462" l="57667" r="956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130" t="3800" b="63031"/>
          <a:stretch/>
        </p:blipFill>
        <p:spPr>
          <a:xfrm>
            <a:off x="3952263" y="3801717"/>
            <a:ext cx="3068009" cy="227473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308" b="79385" l="38301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787" t="35353" r="7287" b="32324"/>
          <a:stretch/>
        </p:blipFill>
        <p:spPr>
          <a:xfrm>
            <a:off x="3979616" y="1596126"/>
            <a:ext cx="2549236" cy="19812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38" b="69308" l="21886" r="6645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44" t="2222" r="40735" b="62855"/>
          <a:stretch/>
        </p:blipFill>
        <p:spPr>
          <a:xfrm>
            <a:off x="1140918" y="3887924"/>
            <a:ext cx="2382982" cy="239499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2462" b="72923" l="2592" r="2750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217" r="74013" b="31891"/>
          <a:stretch/>
        </p:blipFill>
        <p:spPr>
          <a:xfrm>
            <a:off x="1484931" y="1493168"/>
            <a:ext cx="1904228" cy="2187116"/>
          </a:xfrm>
          <a:prstGeom prst="rect">
            <a:avLst/>
          </a:prstGeom>
        </p:spPr>
      </p:pic>
      <p:pic>
        <p:nvPicPr>
          <p:cNvPr id="9" name="Рисунок 8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159" y="5993806"/>
            <a:ext cx="1740828" cy="77028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482" y="1472147"/>
            <a:ext cx="2647415" cy="264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02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059832" y="1772816"/>
            <a:ext cx="2448272" cy="352839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Равнобедренный треугольник 3"/>
          <p:cNvSpPr/>
          <p:nvPr/>
        </p:nvSpPr>
        <p:spPr>
          <a:xfrm>
            <a:off x="2411760" y="243283"/>
            <a:ext cx="3528392" cy="1662042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6216073" y="5003427"/>
            <a:ext cx="1080120" cy="8280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Блок-схема: узел 5"/>
          <p:cNvSpPr/>
          <p:nvPr/>
        </p:nvSpPr>
        <p:spPr>
          <a:xfrm>
            <a:off x="4283968" y="1150221"/>
            <a:ext cx="648072" cy="582205"/>
          </a:xfrm>
          <a:prstGeom prst="flowChartConnector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Блок-схема: узел 6"/>
          <p:cNvSpPr/>
          <p:nvPr/>
        </p:nvSpPr>
        <p:spPr>
          <a:xfrm>
            <a:off x="3347864" y="1045809"/>
            <a:ext cx="756084" cy="673213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авильный пятиугольник 7"/>
          <p:cNvSpPr/>
          <p:nvPr/>
        </p:nvSpPr>
        <p:spPr>
          <a:xfrm>
            <a:off x="7603512" y="4403548"/>
            <a:ext cx="1008112" cy="792088"/>
          </a:xfrm>
          <a:prstGeom prst="pentagon">
            <a:avLst/>
          </a:prstGeom>
          <a:solidFill>
            <a:srgbClr val="E824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ый треугольник 8"/>
          <p:cNvSpPr/>
          <p:nvPr/>
        </p:nvSpPr>
        <p:spPr>
          <a:xfrm>
            <a:off x="1666037" y="3312466"/>
            <a:ext cx="1152128" cy="558062"/>
          </a:xfrm>
          <a:prstGeom prst="rt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6415380" y="3126693"/>
            <a:ext cx="1188132" cy="37154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Улыбающееся лицо 10"/>
          <p:cNvSpPr/>
          <p:nvPr/>
        </p:nvSpPr>
        <p:spPr>
          <a:xfrm>
            <a:off x="2877321" y="5629512"/>
            <a:ext cx="792088" cy="828092"/>
          </a:xfrm>
          <a:prstGeom prst="smileyFac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Блок-схема: решение 11"/>
          <p:cNvSpPr/>
          <p:nvPr/>
        </p:nvSpPr>
        <p:spPr>
          <a:xfrm>
            <a:off x="4837526" y="5382907"/>
            <a:ext cx="1080120" cy="64807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Блок-схема: узел 12"/>
          <p:cNvSpPr/>
          <p:nvPr/>
        </p:nvSpPr>
        <p:spPr>
          <a:xfrm>
            <a:off x="5623292" y="3862425"/>
            <a:ext cx="792088" cy="72008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Блок-схема: узел 13"/>
          <p:cNvSpPr/>
          <p:nvPr/>
        </p:nvSpPr>
        <p:spPr>
          <a:xfrm>
            <a:off x="881406" y="2576466"/>
            <a:ext cx="792088" cy="720080"/>
          </a:xfrm>
          <a:prstGeom prst="flowChartConnector">
            <a:avLst/>
          </a:prstGeom>
          <a:solidFill>
            <a:srgbClr val="E824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Блок-схема: узел 14"/>
          <p:cNvSpPr/>
          <p:nvPr/>
        </p:nvSpPr>
        <p:spPr>
          <a:xfrm>
            <a:off x="4211960" y="6082213"/>
            <a:ext cx="792088" cy="720080"/>
          </a:xfrm>
          <a:prstGeom prst="flowChartConnector">
            <a:avLst/>
          </a:prstGeom>
          <a:solidFill>
            <a:srgbClr val="008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Блок-схема: узел 15"/>
          <p:cNvSpPr/>
          <p:nvPr/>
        </p:nvSpPr>
        <p:spPr>
          <a:xfrm>
            <a:off x="4283968" y="1019336"/>
            <a:ext cx="792088" cy="720080"/>
          </a:xfrm>
          <a:prstGeom prst="flowChartConnector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451070" y="1578509"/>
            <a:ext cx="1080120" cy="82809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авильный пятиугольник 18"/>
          <p:cNvSpPr/>
          <p:nvPr/>
        </p:nvSpPr>
        <p:spPr>
          <a:xfrm>
            <a:off x="50010" y="3179238"/>
            <a:ext cx="1008112" cy="792088"/>
          </a:xfrm>
          <a:prstGeom prst="pen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ый треугольник 19"/>
          <p:cNvSpPr/>
          <p:nvPr/>
        </p:nvSpPr>
        <p:spPr>
          <a:xfrm>
            <a:off x="1835696" y="4784526"/>
            <a:ext cx="1152128" cy="558062"/>
          </a:xfrm>
          <a:prstGeom prst="rtTriangle">
            <a:avLst/>
          </a:prstGeom>
          <a:solidFill>
            <a:srgbClr val="EF111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Равнобедренный треугольник 20"/>
          <p:cNvSpPr/>
          <p:nvPr/>
        </p:nvSpPr>
        <p:spPr>
          <a:xfrm>
            <a:off x="1941293" y="2126897"/>
            <a:ext cx="792088" cy="89913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Равнобедренный треугольник 21"/>
          <p:cNvSpPr/>
          <p:nvPr/>
        </p:nvSpPr>
        <p:spPr>
          <a:xfrm>
            <a:off x="6418789" y="3717032"/>
            <a:ext cx="792088" cy="899138"/>
          </a:xfrm>
          <a:prstGeom prst="triangl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ьная выноска 22"/>
          <p:cNvSpPr/>
          <p:nvPr/>
        </p:nvSpPr>
        <p:spPr>
          <a:xfrm>
            <a:off x="6019337" y="243283"/>
            <a:ext cx="2998396" cy="1198039"/>
          </a:xfrm>
          <a:prstGeom prst="wedgeEllipseCallout">
            <a:avLst>
              <a:gd name="adj1" fmla="val -39807"/>
              <a:gd name="adj2" fmla="val 730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smtClean="0"/>
              <a:t>Засели в домик нужные фигуры.</a:t>
            </a:r>
            <a:endParaRPr lang="ru-RU" sz="2000" b="1" dirty="0"/>
          </a:p>
        </p:txBody>
      </p:sp>
      <p:sp>
        <p:nvSpPr>
          <p:cNvPr id="26" name="Улыбающееся лицо 25"/>
          <p:cNvSpPr/>
          <p:nvPr/>
        </p:nvSpPr>
        <p:spPr>
          <a:xfrm>
            <a:off x="3297039" y="2300846"/>
            <a:ext cx="792088" cy="828092"/>
          </a:xfrm>
          <a:prstGeom prst="smileyFac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Блок-схема: узел 26"/>
          <p:cNvSpPr/>
          <p:nvPr/>
        </p:nvSpPr>
        <p:spPr>
          <a:xfrm>
            <a:off x="4355976" y="2394490"/>
            <a:ext cx="792088" cy="72008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Блок-схема: узел 27"/>
          <p:cNvSpPr/>
          <p:nvPr/>
        </p:nvSpPr>
        <p:spPr>
          <a:xfrm>
            <a:off x="3297039" y="3971326"/>
            <a:ext cx="792088" cy="720080"/>
          </a:xfrm>
          <a:prstGeom prst="flowChartConnector">
            <a:avLst/>
          </a:prstGeom>
          <a:solidFill>
            <a:srgbClr val="E824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Блок-схема: узел 29"/>
          <p:cNvSpPr/>
          <p:nvPr/>
        </p:nvSpPr>
        <p:spPr>
          <a:xfrm>
            <a:off x="4419600" y="3950577"/>
            <a:ext cx="792088" cy="720080"/>
          </a:xfrm>
          <a:prstGeom prst="flowChartConnector">
            <a:avLst/>
          </a:prstGeom>
          <a:solidFill>
            <a:srgbClr val="008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96" y="4164048"/>
            <a:ext cx="1542300" cy="2660694"/>
          </a:xfrm>
          <a:prstGeom prst="rect">
            <a:avLst/>
          </a:prstGeom>
        </p:spPr>
      </p:pic>
      <p:pic>
        <p:nvPicPr>
          <p:cNvPr id="17" name="Рисунок 16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500" y="6016098"/>
            <a:ext cx="1400747" cy="786195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380" y="1441323"/>
            <a:ext cx="1975142" cy="18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48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0" nodeType="click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75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6" fill="hold">
                      <p:stCondLst>
                        <p:cond delay="0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8" presetClass="emph" presetSubtype="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79" dur="19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6" grpId="0" animBg="1"/>
      <p:bldP spid="27" grpId="0" animBg="1"/>
      <p:bldP spid="28" grpId="0" animBg="1"/>
      <p:bldP spid="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" y="27740"/>
            <a:ext cx="1418935" cy="1946947"/>
          </a:xfrm>
          <a:prstGeom prst="rect">
            <a:avLst/>
          </a:prstGeom>
        </p:spPr>
      </p:pic>
      <p:sp>
        <p:nvSpPr>
          <p:cNvPr id="3" name="Скругленная прямоугольная выноска 2"/>
          <p:cNvSpPr/>
          <p:nvPr/>
        </p:nvSpPr>
        <p:spPr>
          <a:xfrm>
            <a:off x="1610041" y="158343"/>
            <a:ext cx="3816424" cy="432048"/>
          </a:xfrm>
          <a:prstGeom prst="wedgeRoundRectCallout">
            <a:avLst>
              <a:gd name="adj1" fmla="val -54957"/>
              <a:gd name="adj2" fmla="val 1458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Закончи ряд.</a:t>
            </a:r>
            <a:endParaRPr lang="ru-RU" dirty="0"/>
          </a:p>
        </p:txBody>
      </p:sp>
      <p:cxnSp>
        <p:nvCxnSpPr>
          <p:cNvPr id="19" name="Соединительная линия уступом 18"/>
          <p:cNvCxnSpPr/>
          <p:nvPr/>
        </p:nvCxnSpPr>
        <p:spPr>
          <a:xfrm>
            <a:off x="1763688" y="1434003"/>
            <a:ext cx="6624736" cy="1800200"/>
          </a:xfrm>
          <a:prstGeom prst="bentConnector3">
            <a:avLst/>
          </a:prstGeom>
          <a:ln w="76200">
            <a:solidFill>
              <a:srgbClr val="EF111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Блок-схема: узел 19"/>
          <p:cNvSpPr/>
          <p:nvPr/>
        </p:nvSpPr>
        <p:spPr>
          <a:xfrm>
            <a:off x="1691680" y="1062546"/>
            <a:ext cx="936104" cy="936104"/>
          </a:xfrm>
          <a:prstGeom prst="flowChartConnector">
            <a:avLst/>
          </a:prstGeom>
          <a:solidFill>
            <a:srgbClr val="35D7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2960191" y="1110591"/>
            <a:ext cx="1116124" cy="864096"/>
          </a:xfrm>
          <a:prstGeom prst="rect">
            <a:avLst/>
          </a:prstGeom>
          <a:solidFill>
            <a:srgbClr val="E824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Равнобедренный треугольник 21"/>
          <p:cNvSpPr/>
          <p:nvPr/>
        </p:nvSpPr>
        <p:spPr>
          <a:xfrm>
            <a:off x="4553998" y="857939"/>
            <a:ext cx="1044116" cy="1152128"/>
          </a:xfrm>
          <a:prstGeom prst="triangl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Блок-схема: узел 22"/>
          <p:cNvSpPr/>
          <p:nvPr/>
        </p:nvSpPr>
        <p:spPr>
          <a:xfrm>
            <a:off x="369520" y="3578428"/>
            <a:ext cx="936104" cy="936104"/>
          </a:xfrm>
          <a:prstGeom prst="flowChartConnector">
            <a:avLst/>
          </a:prstGeom>
          <a:solidFill>
            <a:srgbClr val="35D7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Блок-схема: узел 23"/>
          <p:cNvSpPr/>
          <p:nvPr/>
        </p:nvSpPr>
        <p:spPr>
          <a:xfrm>
            <a:off x="4571453" y="2188031"/>
            <a:ext cx="936104" cy="936104"/>
          </a:xfrm>
          <a:prstGeom prst="flowChartConnector">
            <a:avLst/>
          </a:prstGeom>
          <a:solidFill>
            <a:srgbClr val="35D7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2069722" y="3042234"/>
            <a:ext cx="1116124" cy="864096"/>
          </a:xfrm>
          <a:prstGeom prst="rect">
            <a:avLst/>
          </a:prstGeom>
          <a:solidFill>
            <a:srgbClr val="E824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5652120" y="2866701"/>
            <a:ext cx="1116124" cy="864096"/>
          </a:xfrm>
          <a:prstGeom prst="rect">
            <a:avLst/>
          </a:prstGeom>
          <a:solidFill>
            <a:srgbClr val="E824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Равнобедренный треугольник 26"/>
          <p:cNvSpPr/>
          <p:nvPr/>
        </p:nvSpPr>
        <p:spPr>
          <a:xfrm>
            <a:off x="719572" y="2139629"/>
            <a:ext cx="1044116" cy="1152128"/>
          </a:xfrm>
          <a:prstGeom prst="triangl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Равнобедренный треугольник 27"/>
          <p:cNvSpPr/>
          <p:nvPr/>
        </p:nvSpPr>
        <p:spPr>
          <a:xfrm>
            <a:off x="7002270" y="2578669"/>
            <a:ext cx="1044116" cy="1152128"/>
          </a:xfrm>
          <a:prstGeom prst="triangl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/>
          <p:cNvSpPr/>
          <p:nvPr/>
        </p:nvSpPr>
        <p:spPr>
          <a:xfrm>
            <a:off x="5392229" y="4404528"/>
            <a:ext cx="1584176" cy="86409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Равнобедренный треугольник 29"/>
          <p:cNvSpPr/>
          <p:nvPr/>
        </p:nvSpPr>
        <p:spPr>
          <a:xfrm>
            <a:off x="2321235" y="4027721"/>
            <a:ext cx="1044116" cy="1152128"/>
          </a:xfrm>
          <a:prstGeom prst="triangl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/>
          <p:cNvSpPr/>
          <p:nvPr/>
        </p:nvSpPr>
        <p:spPr>
          <a:xfrm>
            <a:off x="7524328" y="4390227"/>
            <a:ext cx="1116124" cy="86409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ый треугольник 31"/>
          <p:cNvSpPr/>
          <p:nvPr/>
        </p:nvSpPr>
        <p:spPr>
          <a:xfrm>
            <a:off x="1151105" y="5254323"/>
            <a:ext cx="2340260" cy="720080"/>
          </a:xfrm>
          <a:prstGeom prst="rt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3" name="Рисунок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285" y="3906330"/>
            <a:ext cx="1816011" cy="3026684"/>
          </a:xfrm>
          <a:prstGeom prst="rect">
            <a:avLst/>
          </a:prstGeom>
        </p:spPr>
      </p:pic>
      <p:pic>
        <p:nvPicPr>
          <p:cNvPr id="34" name="Рисунок 33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405" y="5696124"/>
            <a:ext cx="1820467" cy="94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1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6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7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4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5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250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2" dur="250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3" dur="250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50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1" animBg="1"/>
      <p:bldP spid="3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9798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785" y="3996486"/>
            <a:ext cx="1869215" cy="2861514"/>
          </a:xfrm>
          <a:prstGeom prst="rect">
            <a:avLst/>
          </a:prstGeom>
        </p:spPr>
      </p:pic>
      <p:sp>
        <p:nvSpPr>
          <p:cNvPr id="5" name="Овальная выноска 4"/>
          <p:cNvSpPr/>
          <p:nvPr/>
        </p:nvSpPr>
        <p:spPr>
          <a:xfrm>
            <a:off x="2123728" y="6927"/>
            <a:ext cx="3312368" cy="829785"/>
          </a:xfrm>
          <a:prstGeom prst="wedgeEllipseCallout">
            <a:avLst>
              <a:gd name="adj1" fmla="val -61405"/>
              <a:gd name="adj2" fmla="val 1339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Подбери заплатку.</a:t>
            </a:r>
            <a:endParaRPr lang="ru-RU" dirty="0"/>
          </a:p>
        </p:txBody>
      </p:sp>
      <p:sp>
        <p:nvSpPr>
          <p:cNvPr id="6" name="Прямоугольник с двумя скругленными противолежащими углами 5"/>
          <p:cNvSpPr/>
          <p:nvPr/>
        </p:nvSpPr>
        <p:spPr>
          <a:xfrm>
            <a:off x="3995936" y="1051484"/>
            <a:ext cx="4896544" cy="2520280"/>
          </a:xfrm>
          <a:prstGeom prst="round2Diag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с двумя скругленными противолежащими углами 6"/>
          <p:cNvSpPr/>
          <p:nvPr/>
        </p:nvSpPr>
        <p:spPr>
          <a:xfrm>
            <a:off x="395536" y="4022204"/>
            <a:ext cx="4896544" cy="2376264"/>
          </a:xfrm>
          <a:prstGeom prst="round2Diag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894" b="44685" l="2778" r="5138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34" t="8485" r="50000" b="56161"/>
          <a:stretch/>
        </p:blipFill>
        <p:spPr>
          <a:xfrm>
            <a:off x="4525051" y="1124577"/>
            <a:ext cx="2244436" cy="242454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905" b="65510" l="0" r="65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84" t="8889" r="50000" b="45556"/>
          <a:stretch/>
        </p:blipFill>
        <p:spPr>
          <a:xfrm>
            <a:off x="6600184" y="-919899"/>
            <a:ext cx="2189018" cy="31242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434" b="21878" l="6223" r="2622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22" t="7879" r="71271" b="76566"/>
          <a:stretch/>
        </p:blipFill>
        <p:spPr>
          <a:xfrm>
            <a:off x="7694693" y="1308467"/>
            <a:ext cx="1205346" cy="1066801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386" b="47614" l="4614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8687" r="7171" b="57980"/>
          <a:stretch/>
        </p:blipFill>
        <p:spPr>
          <a:xfrm>
            <a:off x="3958138" y="1512866"/>
            <a:ext cx="2064328" cy="228600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4317" b="85900" l="926" r="9706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33" t="65657" r="6309" b="17172"/>
          <a:stretch/>
        </p:blipFill>
        <p:spPr>
          <a:xfrm>
            <a:off x="5647269" y="2001864"/>
            <a:ext cx="4831929" cy="130800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230" b="37202" l="4784" r="489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47" t="6151" r="54023" b="64040"/>
          <a:stretch/>
        </p:blipFill>
        <p:spPr>
          <a:xfrm>
            <a:off x="3036810" y="4085674"/>
            <a:ext cx="1953492" cy="2044291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4599" b="92191" l="39660" r="9691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300" t="36767" r="7458" b="12323"/>
          <a:stretch/>
        </p:blipFill>
        <p:spPr>
          <a:xfrm>
            <a:off x="-174639" y="3681569"/>
            <a:ext cx="1939637" cy="3491347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2848" b="51988" l="49166" r="677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838" t="41705" r="29879" b="46869"/>
          <a:stretch/>
        </p:blipFill>
        <p:spPr>
          <a:xfrm>
            <a:off x="434962" y="5346347"/>
            <a:ext cx="1122218" cy="783617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2711" b="81236" l="74691" r="918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70" t="57455" r="5733" b="16075"/>
          <a:stretch/>
        </p:blipFill>
        <p:spPr>
          <a:xfrm>
            <a:off x="1522869" y="4428168"/>
            <a:ext cx="1147010" cy="1745673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6513" b="66616" l="73311" r="919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983" t="55250" r="5734" b="32121"/>
          <a:stretch/>
        </p:blipFill>
        <p:spPr>
          <a:xfrm>
            <a:off x="1986722" y="3840481"/>
            <a:ext cx="1487449" cy="1147959"/>
          </a:xfrm>
          <a:prstGeom prst="rect">
            <a:avLst/>
          </a:prstGeom>
        </p:spPr>
      </p:pic>
      <p:pic>
        <p:nvPicPr>
          <p:cNvPr id="20" name="Рисунок 19">
            <a:hlinkClick r:id="rId20" action="ppaction://hlinksldjump"/>
          </p:cNvPr>
          <p:cNvPicPr>
            <a:picLocks noChangeAspect="1"/>
          </p:cNvPicPr>
          <p:nvPr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669" y="5766668"/>
            <a:ext cx="1581209" cy="102306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111" y="-103242"/>
            <a:ext cx="2783557" cy="247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81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u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56647E-6 C -0.00121 0.03237 -0.00225 0.08093 -0.01753 0.10983 C -0.01944 0.11769 -0.02048 0.12416 -0.02378 0.1311 C -0.02517 0.14405 -0.02482 0.14728 -0.03021 0.15653 C -0.03142 0.15861 -0.03177 0.16139 -0.03333 0.16278 C -0.03611 0.16509 -0.04288 0.16694 -0.04288 0.16694 C -0.04896 0.17549 -0.05816 0.17549 -0.06666 0.17757 C -0.07309 0.17919 -0.07916 0.1822 -0.08576 0.18382 C -0.09305 0.1889 -0.10017 0.18913 -0.10798 0.19237 C -0.12708 0.19168 -0.146 0.19145 -0.1651 0.19029 C -0.1717 0.18983 -0.17187 0.18705 -0.17778 0.18382 C -0.1868 0.17896 -0.19618 0.17688 -0.20486 0.17133 C -0.2059 0.16994 -0.20677 0.16809 -0.20798 0.16694 C -0.20937 0.16578 -0.21146 0.16624 -0.21267 0.16486 C -0.2191 0.15815 -0.21823 0.1496 -0.22708 0.1459 C -0.22969 0.1348 -0.22882 0.12717 -0.23646 0.12046 C -0.23732 0.11699 -0.23819 0.11145 -0.24132 0.10983 C -0.24531 0.10775 -0.25399 0.10567 -0.25399 0.10567 C -0.25833 0.10173 -0.26146 0.09804 -0.2651 0.09295 C -0.26788 0.08185 -0.27205 0.08647 -0.27621 0.07815 C -0.27743 0.07561 -0.27812 0.07237 -0.27934 0.06983 C -0.28125 0.06543 -0.28576 0.05711 -0.28576 0.05711 C -0.28732 0.03746 -0.28264 0.03815 -0.28889 0.03815 " pathEditMode="relative" ptsTypes="ffffffffffffffffffffffA">
                                      <p:cBhvr>
                                        <p:cTn id="12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u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66FF33"/>
                                      </p:to>
                                    </p:animClr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66FF33"/>
                                      </p:to>
                                    </p:animClr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66FF33"/>
                                      </p:to>
                                    </p:animClr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81481E-6 C 0.01354 0.00324 0.02726 0.01018 0.0408 0.01227 C 0.06997 0.01667 0.04896 0.01389 0.10452 0.0162 C 0.13785 0.01551 0.19028 0.02593 0.22865 0.0081 C 0.23906 -0.00509 0.21945 0.01852 0.2408 4.81481E-6 C 0.24497 -0.0037 0.24844 -0.00903 0.25295 -0.01204 C 0.26094 -0.01736 0.26997 -0.0206 0.27865 -0.02222 C 0.28177 -0.02338 0.28472 -0.025 0.28785 -0.02616 C 0.29184 -0.02778 0.3 -0.03032 0.3 -0.03032 C 0.30156 -0.03171 0.30313 -0.03287 0.30452 -0.03426 C 0.31129 -0.04074 0.31302 -0.04028 0.30903 -0.04028 " pathEditMode="relative" ptsTypes="ffffffffffA">
                                      <p:cBhvr>
                                        <p:cTn id="3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u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097337"/>
            <a:ext cx="1800225" cy="2543175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28" y="1097337"/>
            <a:ext cx="1800225" cy="2543175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11" b="25656"/>
          <a:stretch/>
        </p:blipFill>
        <p:spPr>
          <a:xfrm>
            <a:off x="6804248" y="1083279"/>
            <a:ext cx="1862683" cy="2534791"/>
          </a:xfrm>
          <a:prstGeom prst="rect">
            <a:avLst/>
          </a:prstGeom>
          <a:solidFill>
            <a:srgbClr val="FFFFFF">
              <a:shade val="85000"/>
            </a:srgbClr>
          </a:solidFill>
          <a:ln w="57150" cap="rnd">
            <a:solidFill>
              <a:srgbClr val="002060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097337"/>
            <a:ext cx="1800225" cy="2543175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sp>
        <p:nvSpPr>
          <p:cNvPr id="8" name="Блок-схема: узел 7"/>
          <p:cNvSpPr/>
          <p:nvPr/>
        </p:nvSpPr>
        <p:spPr>
          <a:xfrm>
            <a:off x="2574642" y="3987699"/>
            <a:ext cx="1638309" cy="1565825"/>
          </a:xfrm>
          <a:prstGeom prst="flowChartConnector">
            <a:avLst/>
          </a:prstGeom>
          <a:blipFill dpi="0"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узел 8"/>
          <p:cNvSpPr/>
          <p:nvPr/>
        </p:nvSpPr>
        <p:spPr>
          <a:xfrm>
            <a:off x="450330" y="3958417"/>
            <a:ext cx="1728167" cy="1595107"/>
          </a:xfrm>
          <a:prstGeom prst="flowChartConnector">
            <a:avLst/>
          </a:prstGeom>
          <a:blipFill dpi="0"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Блок-схема: узел 9"/>
          <p:cNvSpPr/>
          <p:nvPr/>
        </p:nvSpPr>
        <p:spPr>
          <a:xfrm>
            <a:off x="4644008" y="3958417"/>
            <a:ext cx="1638200" cy="1538525"/>
          </a:xfrm>
          <a:prstGeom prst="flowChartConnector">
            <a:avLst/>
          </a:prstGeom>
          <a:blipFill dpi="0"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Блок-схема: узел 10"/>
          <p:cNvSpPr/>
          <p:nvPr/>
        </p:nvSpPr>
        <p:spPr>
          <a:xfrm>
            <a:off x="6746335" y="4042194"/>
            <a:ext cx="1728168" cy="1523099"/>
          </a:xfrm>
          <a:prstGeom prst="flowChartConnector">
            <a:avLst/>
          </a:pr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48" y="5296440"/>
            <a:ext cx="1437995" cy="145853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857" y="5331193"/>
            <a:ext cx="1476351" cy="1497442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859" y="5331193"/>
            <a:ext cx="1409163" cy="1389032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479" y="5370995"/>
            <a:ext cx="1978934" cy="1319289"/>
          </a:xfrm>
          <a:prstGeom prst="rect">
            <a:avLst/>
          </a:prstGeom>
        </p:spPr>
      </p:pic>
      <p:sp>
        <p:nvSpPr>
          <p:cNvPr id="2" name="Скругленная прямоугольная выноска 1"/>
          <p:cNvSpPr/>
          <p:nvPr/>
        </p:nvSpPr>
        <p:spPr>
          <a:xfrm>
            <a:off x="2476503" y="127809"/>
            <a:ext cx="4327745" cy="648072"/>
          </a:xfrm>
          <a:prstGeom prst="wedgeRoundRectCallout">
            <a:avLst>
              <a:gd name="adj1" fmla="val -23714"/>
              <a:gd name="adj2" fmla="val 86016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i="1" dirty="0" smtClean="0">
                <a:solidFill>
                  <a:srgbClr val="002060"/>
                </a:solidFill>
              </a:rPr>
              <a:t>Когда это бывает?</a:t>
            </a:r>
            <a:endParaRPr lang="ru-RU" b="1" i="1" dirty="0">
              <a:solidFill>
                <a:srgbClr val="002060"/>
              </a:solidFill>
            </a:endParaRPr>
          </a:p>
        </p:txBody>
      </p:sp>
      <p:pic>
        <p:nvPicPr>
          <p:cNvPr id="3" name="Рисунок 2">
            <a:hlinkClick r:id="rId18" action="ppaction://hlinksldjump"/>
          </p:cNvPr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49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1" y="5581018"/>
            <a:ext cx="1609988" cy="118420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2679"/>
            <a:ext cx="1114425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5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3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1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3000"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616" b="51313"/>
          <a:stretch/>
        </p:blipFill>
        <p:spPr>
          <a:xfrm>
            <a:off x="2627784" y="927455"/>
            <a:ext cx="1995608" cy="27752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8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45" r="16788"/>
          <a:stretch/>
        </p:blipFill>
        <p:spPr>
          <a:xfrm>
            <a:off x="251637" y="962892"/>
            <a:ext cx="2018740" cy="27492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8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8" r="24109"/>
          <a:stretch/>
        </p:blipFill>
        <p:spPr>
          <a:xfrm>
            <a:off x="4932040" y="970251"/>
            <a:ext cx="1872208" cy="27324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8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992859"/>
            <a:ext cx="1735204" cy="27141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8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2" name="Овал 21"/>
          <p:cNvSpPr/>
          <p:nvPr/>
        </p:nvSpPr>
        <p:spPr>
          <a:xfrm>
            <a:off x="522219" y="3874046"/>
            <a:ext cx="1408010" cy="1656184"/>
          </a:xfrm>
          <a:prstGeom prst="ellipse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7491482" y="3854072"/>
            <a:ext cx="1408010" cy="1656184"/>
          </a:xfrm>
          <a:prstGeom prst="ellipse">
            <a:avLst/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5191314" y="3849492"/>
            <a:ext cx="1408010" cy="1656184"/>
          </a:xfrm>
          <a:prstGeom prst="ellipse">
            <a:avLst/>
          </a:pr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2921583" y="3849492"/>
            <a:ext cx="1408010" cy="1656184"/>
          </a:xfrm>
          <a:prstGeom prst="ellipse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307" y="5530230"/>
            <a:ext cx="1991655" cy="1327770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47" y="5530230"/>
            <a:ext cx="1249138" cy="1266983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575" y="5442525"/>
            <a:ext cx="1249138" cy="1266983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677" y="5431735"/>
            <a:ext cx="1249138" cy="1266983"/>
          </a:xfrm>
          <a:prstGeom prst="rect">
            <a:avLst/>
          </a:prstGeom>
        </p:spPr>
      </p:pic>
      <p:sp>
        <p:nvSpPr>
          <p:cNvPr id="30" name="Скругленная прямоугольная выноска 29"/>
          <p:cNvSpPr/>
          <p:nvPr/>
        </p:nvSpPr>
        <p:spPr>
          <a:xfrm>
            <a:off x="2771800" y="116632"/>
            <a:ext cx="3960440" cy="504056"/>
          </a:xfrm>
          <a:prstGeom prst="wedgeRoundRectCallout">
            <a:avLst>
              <a:gd name="adj1" fmla="val -21183"/>
              <a:gd name="adj2" fmla="val 65249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5715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008000"/>
                </a:solidFill>
              </a:rPr>
              <a:t>Когда это бывает?</a:t>
            </a:r>
            <a:endParaRPr lang="ru-RU" dirty="0">
              <a:solidFill>
                <a:srgbClr val="008000"/>
              </a:solidFill>
            </a:endParaRPr>
          </a:p>
        </p:txBody>
      </p:sp>
      <p:pic>
        <p:nvPicPr>
          <p:cNvPr id="31" name="Рисунок 30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743" y="5687270"/>
            <a:ext cx="1318169" cy="117656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602" y="-80462"/>
            <a:ext cx="1114425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586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3000"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958" y="302634"/>
            <a:ext cx="1076325" cy="124777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464" b="45791" l="2289" r="2560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-627" r="73097" b="52116"/>
          <a:stretch/>
        </p:blipFill>
        <p:spPr>
          <a:xfrm>
            <a:off x="179512" y="1"/>
            <a:ext cx="1970072" cy="234888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103" b="93224" l="4006" r="280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4" t="50000" r="71667" b="1830"/>
          <a:stretch/>
        </p:blipFill>
        <p:spPr>
          <a:xfrm>
            <a:off x="2008615" y="0"/>
            <a:ext cx="1898939" cy="256472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776" b="45791" l="47067" r="712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727" t="2482" r="26137" b="53153"/>
          <a:stretch/>
        </p:blipFill>
        <p:spPr>
          <a:xfrm>
            <a:off x="4572000" y="2524457"/>
            <a:ext cx="2083027" cy="246340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3121" b="94251" l="24607" r="479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51" t="44079" r="49386"/>
          <a:stretch/>
        </p:blipFill>
        <p:spPr>
          <a:xfrm>
            <a:off x="6162315" y="926521"/>
            <a:ext cx="1950532" cy="288254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11" b="41478" l="24750" r="516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86" t="-1525" r="47133" b="54289"/>
          <a:stretch/>
        </p:blipFill>
        <p:spPr>
          <a:xfrm>
            <a:off x="0" y="2192532"/>
            <a:ext cx="2235161" cy="259175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643" b="44969" l="2861" r="246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2576" b="50000"/>
          <a:stretch/>
        </p:blipFill>
        <p:spPr>
          <a:xfrm>
            <a:off x="3877976" y="447935"/>
            <a:ext cx="2061430" cy="261851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685" b="42163" l="27720" r="4981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958" t="-1867" r="47424" b="53153"/>
          <a:stretch/>
        </p:blipFill>
        <p:spPr>
          <a:xfrm>
            <a:off x="6702942" y="2924944"/>
            <a:ext cx="2221667" cy="273016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250" b="47251" l="75318" r="972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576" b="47499"/>
          <a:stretch/>
        </p:blipFill>
        <p:spPr>
          <a:xfrm>
            <a:off x="2958085" y="3981807"/>
            <a:ext cx="2195736" cy="292862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875" b="46201" l="48641" r="7210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728" t="2527" r="24916" b="48870"/>
          <a:stretch/>
        </p:blipFill>
        <p:spPr>
          <a:xfrm>
            <a:off x="2149584" y="2060848"/>
            <a:ext cx="2241004" cy="2585015"/>
          </a:xfrm>
          <a:prstGeom prst="rect">
            <a:avLst/>
          </a:prstGeom>
        </p:spPr>
      </p:pic>
      <p:pic>
        <p:nvPicPr>
          <p:cNvPr id="12" name="Рисунок 11">
            <a:hlinkClick r:id="rId17" action="ppaction://hlinksldjump"/>
          </p:cNvPr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7612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559" y="5301208"/>
            <a:ext cx="1560576" cy="1392936"/>
          </a:xfrm>
          <a:prstGeom prst="rect">
            <a:avLst/>
          </a:prstGeom>
        </p:spPr>
      </p:pic>
      <p:sp>
        <p:nvSpPr>
          <p:cNvPr id="13" name="Скругленная прямоугольная выноска 12"/>
          <p:cNvSpPr/>
          <p:nvPr/>
        </p:nvSpPr>
        <p:spPr>
          <a:xfrm flipH="1">
            <a:off x="4082931" y="148599"/>
            <a:ext cx="3614955" cy="308069"/>
          </a:xfrm>
          <a:prstGeom prst="wedgeRoundRectCallout">
            <a:avLst>
              <a:gd name="adj1" fmla="val -43804"/>
              <a:gd name="adj2" fmla="val 1073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Найди пару.</a:t>
            </a:r>
            <a:endParaRPr lang="ru-RU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26" y="3756160"/>
            <a:ext cx="1915859" cy="309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31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3000" r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2636912"/>
            <a:ext cx="2215235" cy="2568104"/>
          </a:xfrm>
          <a:prstGeom prst="rect">
            <a:avLst/>
          </a:prstGeom>
        </p:spPr>
      </p:pic>
      <p:sp>
        <p:nvSpPr>
          <p:cNvPr id="3" name="Скругленная прямоугольная выноска 2"/>
          <p:cNvSpPr/>
          <p:nvPr/>
        </p:nvSpPr>
        <p:spPr>
          <a:xfrm>
            <a:off x="2865334" y="692696"/>
            <a:ext cx="4104456" cy="864096"/>
          </a:xfrm>
          <a:prstGeom prst="wedgeRoundRectCallout">
            <a:avLst>
              <a:gd name="adj1" fmla="val -33767"/>
              <a:gd name="adj2" fmla="val 1168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Вы выполнили все мои задания.</a:t>
            </a:r>
          </a:p>
          <a:p>
            <a:pPr algn="ctr"/>
            <a:endParaRPr lang="ru-RU" dirty="0"/>
          </a:p>
        </p:txBody>
      </p:sp>
      <p:sp>
        <p:nvSpPr>
          <p:cNvPr id="5" name="Скругленная прямоугольная выноска 4"/>
          <p:cNvSpPr/>
          <p:nvPr/>
        </p:nvSpPr>
        <p:spPr>
          <a:xfrm>
            <a:off x="2865334" y="692695"/>
            <a:ext cx="4104456" cy="1020285"/>
          </a:xfrm>
          <a:prstGeom prst="wedgeRoundRectCallout">
            <a:avLst>
              <a:gd name="adj1" fmla="val -33767"/>
              <a:gd name="adj2" fmla="val 1168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Как я и обещала , подарок ваш!</a:t>
            </a:r>
          </a:p>
          <a:p>
            <a:pPr algn="ctr"/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45000" l="54338" r="949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265" b="50000"/>
          <a:stretch/>
        </p:blipFill>
        <p:spPr>
          <a:xfrm>
            <a:off x="3570751" y="908720"/>
            <a:ext cx="1174300" cy="9906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45000" l="54338" r="949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265" b="50000"/>
          <a:stretch/>
        </p:blipFill>
        <p:spPr>
          <a:xfrm>
            <a:off x="3563888" y="908720"/>
            <a:ext cx="1174300" cy="9906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712980"/>
            <a:ext cx="3624584" cy="362458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3" y="3284984"/>
            <a:ext cx="2276449" cy="3132730"/>
          </a:xfrm>
          <a:prstGeom prst="rect">
            <a:avLst/>
          </a:prstGeom>
        </p:spPr>
      </p:pic>
      <p:sp>
        <p:nvSpPr>
          <p:cNvPr id="11" name="Скругленная прямоугольная выноска 10"/>
          <p:cNvSpPr/>
          <p:nvPr/>
        </p:nvSpPr>
        <p:spPr>
          <a:xfrm>
            <a:off x="1243830" y="956544"/>
            <a:ext cx="3672408" cy="756436"/>
          </a:xfrm>
          <a:prstGeom prst="wedgeRoundRectCallout">
            <a:avLst>
              <a:gd name="adj1" fmla="val -42336"/>
              <a:gd name="adj2" fmla="val 2181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Ребята спасибо за помощь!</a:t>
            </a:r>
          </a:p>
          <a:p>
            <a:pPr algn="ctr"/>
            <a:r>
              <a:rPr lang="ru-RU" dirty="0" smtClean="0"/>
              <a:t>Мишка будет очень рад.</a:t>
            </a:r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403116"/>
            <a:ext cx="2087096" cy="2196943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058" y="179317"/>
            <a:ext cx="1088504" cy="121920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811" y="219597"/>
            <a:ext cx="2540670" cy="2674389"/>
          </a:xfrm>
          <a:prstGeom prst="rect">
            <a:avLst/>
          </a:prstGeom>
        </p:spPr>
      </p:pic>
      <p:sp>
        <p:nvSpPr>
          <p:cNvPr id="4" name="Управляющая кнопка: далее 3">
            <a:hlinkClick r:id="" action="ppaction://hlinkshowjump?jump=nextslide" highlightClick="1"/>
          </p:cNvPr>
          <p:cNvSpPr/>
          <p:nvPr/>
        </p:nvSpPr>
        <p:spPr>
          <a:xfrm>
            <a:off x="7641466" y="6183497"/>
            <a:ext cx="1259572" cy="46843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242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0.05764 C 0.00556 0.03542 0.01059 0.03542 0.01858 0.02639 C 0.02066 0.02361 0.02274 0.02199 0.02465 0.01829 C 0.02691 0.01389 0.02847 0.00579 0.0309 0.00301 C 0.04444 -0.01227 0.0566 -0.01482 0.07049 -0.02014 C 0.16198 -0.01759 0.25347 -0.01852 0.34497 -0.0132 C 0.35764 -0.01227 0.37396 0.01204 0.38663 0.02639 C 0.41319 0.05602 0.43819 0.07569 0.46562 0.08912 C 0.46979 0.09444 0.47396 0.09907 0.47812 0.1044 C 0.48038 0.10694 0.48299 0.10694 0.48437 0.1125 C 0.48542 0.11597 0.48437 0.12222 0.48437 0.12778 " pathEditMode="relative" rAng="0" ptsTypes="ffffffffffA">
                                      <p:cBhvr>
                                        <p:cTn id="2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71" y="-39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0"/>
                            </p:stCondLst>
                            <p:childTnLst>
                              <p:par>
                                <p:cTn id="34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5" grpId="1" animBg="1"/>
      <p:bldP spid="11" grpId="0" animBg="1"/>
      <p:bldP spid="11" grpId="1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7544" y="260648"/>
            <a:ext cx="8280920" cy="136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3600" b="1" dirty="0">
                <a:ln w="1905"/>
                <a:solidFill>
                  <a:srgbClr val="00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  <a:cs typeface="Times New Roman"/>
              </a:rPr>
              <a:t>Почему вам выгодно иметь мою игру в своей </a:t>
            </a:r>
            <a:r>
              <a:rPr lang="ru-RU" sz="3600" b="1" dirty="0" smtClean="0">
                <a:ln w="1905"/>
                <a:solidFill>
                  <a:srgbClr val="00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  <a:cs typeface="Times New Roman"/>
              </a:rPr>
              <a:t>копилке?</a:t>
            </a:r>
            <a:endParaRPr lang="ru-RU" sz="3600" b="1" dirty="0">
              <a:ln w="1905"/>
              <a:solidFill>
                <a:srgbClr val="0033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Calibri"/>
              <a:ea typeface="Calibri"/>
              <a:cs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1443841"/>
            <a:ext cx="903649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u="sng" dirty="0" smtClean="0">
                <a:ln w="1905"/>
                <a:solidFill>
                  <a:srgbClr val="EF111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Что </a:t>
            </a:r>
            <a:r>
              <a:rPr lang="ru-RU" sz="2800" b="1" u="sng" dirty="0">
                <a:ln w="1905"/>
                <a:solidFill>
                  <a:srgbClr val="EF111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приобретет ребенок, играя в мою игру, кроме образовательных задач:</a:t>
            </a:r>
            <a:endParaRPr lang="ru-RU" sz="2800" b="1" dirty="0">
              <a:ln w="1905"/>
              <a:solidFill>
                <a:srgbClr val="EF111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r>
              <a:rPr lang="ru-RU" sz="2800" b="1" dirty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1) Работа в паре- позволяет детям выработать навыки общения, сообща работать над заданием, умение договариваться.</a:t>
            </a:r>
          </a:p>
          <a:p>
            <a:r>
              <a:rPr lang="ru-RU" sz="2800" b="1" dirty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2) Если выполнять задание по очереди- учит малышей не перебивать друг друга, внимательно выслушивать аргументированные ответы.</a:t>
            </a:r>
          </a:p>
          <a:p>
            <a:r>
              <a:rPr lang="ru-RU" sz="2800" b="1" dirty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3) подводя итоги в конце игры- дети научатся высказываться, разовьются коммуникативные навыки, а так же делать выводы.</a:t>
            </a:r>
          </a:p>
        </p:txBody>
      </p:sp>
    </p:spTree>
    <p:extLst>
      <p:ext uri="{BB962C8B-B14F-4D97-AF65-F5344CB8AC3E}">
        <p14:creationId xmlns:p14="http://schemas.microsoft.com/office/powerpoint/2010/main" val="354861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577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3556125" cy="328498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139952" y="332656"/>
            <a:ext cx="4572000" cy="402507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tabLst>
                <a:tab pos="3394075" algn="l"/>
              </a:tabLst>
            </a:pPr>
            <a:r>
              <a:rPr lang="ru-RU" sz="2800" b="1" dirty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  <a:cs typeface="Times New Roman"/>
              </a:rPr>
              <a:t>Интерактивные технологии не заменимы в современном детском дошкольном учреждении. Наши детки с малых лет пользуются компьютерной техникой, играют в развивающие игры</a:t>
            </a:r>
            <a:r>
              <a:rPr lang="ru-RU" sz="2800" b="1" dirty="0" smtClean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  <a:cs typeface="Times New Roman"/>
              </a:rPr>
              <a:t>.</a:t>
            </a:r>
            <a:endParaRPr lang="ru-RU" sz="2800" b="1" dirty="0">
              <a:ln w="1905"/>
              <a:solidFill>
                <a:srgbClr val="00206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Calibri"/>
              <a:ea typeface="Calibri"/>
              <a:cs typeface="Times New Roman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0751" y="4357732"/>
            <a:ext cx="4572000" cy="235756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ru-RU" sz="32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  <a:cs typeface="Times New Roman"/>
              </a:rPr>
              <a:t>Возникает вопрос-</a:t>
            </a:r>
            <a:r>
              <a:rPr lang="ru-RU" sz="3200" b="1" u="sng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  <a:cs typeface="Times New Roman"/>
              </a:rPr>
              <a:t>зачем использовать в детском саду интерактивные игры?</a:t>
            </a:r>
            <a:endParaRPr lang="ru-RU" sz="3200" b="1" dirty="0">
              <a:ln w="1905"/>
              <a:solidFill>
                <a:srgbClr val="FF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Calibri"/>
              <a:ea typeface="Calibri"/>
              <a:cs typeface="Times New Roman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89302" l="9565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714" y="4357732"/>
            <a:ext cx="4409238" cy="274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5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7504" y="476672"/>
            <a:ext cx="8712968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u="sng" dirty="0">
                <a:ln w="1905">
                  <a:solidFill>
                    <a:srgbClr val="C00000"/>
                  </a:solidFill>
                </a:ln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Что выиграет воспитатель </a:t>
            </a:r>
            <a:r>
              <a:rPr lang="ru-RU" sz="3200" b="1" u="sng" dirty="0" err="1">
                <a:ln w="1905">
                  <a:solidFill>
                    <a:srgbClr val="C00000"/>
                  </a:solidFill>
                </a:ln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преобретая</a:t>
            </a:r>
            <a:r>
              <a:rPr lang="ru-RU" sz="3200" b="1" u="sng" dirty="0">
                <a:ln w="1905">
                  <a:solidFill>
                    <a:srgbClr val="C00000"/>
                  </a:solidFill>
                </a:ln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мою игру:</a:t>
            </a:r>
            <a:endParaRPr lang="ru-RU" sz="3200" b="1" dirty="0">
              <a:ln w="1905">
                <a:solidFill>
                  <a:srgbClr val="C00000"/>
                </a:solidFill>
              </a:ln>
              <a:solidFill>
                <a:srgbClr val="C0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r>
              <a:rPr lang="ru-RU" sz="2800" b="1" dirty="0">
                <a:ln w="1905">
                  <a:solidFill>
                    <a:srgbClr val="002060"/>
                  </a:solidFill>
                </a:ln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-игра  организовывается с использованием компьютерной техники. А тех. </a:t>
            </a:r>
            <a:r>
              <a:rPr lang="ru-RU" sz="2800" b="1" dirty="0" smtClean="0">
                <a:ln w="1905">
                  <a:solidFill>
                    <a:srgbClr val="002060"/>
                  </a:solidFill>
                </a:ln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средства </a:t>
            </a:r>
            <a:r>
              <a:rPr lang="ru-RU" sz="2800" b="1" dirty="0">
                <a:ln w="1905">
                  <a:solidFill>
                    <a:srgbClr val="002060"/>
                  </a:solidFill>
                </a:ln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помогают ускорить передачу социального опыта ребенку.</a:t>
            </a:r>
          </a:p>
          <a:p>
            <a:r>
              <a:rPr lang="ru-RU" sz="2800" b="1" dirty="0">
                <a:ln w="1905">
                  <a:solidFill>
                    <a:srgbClr val="002060"/>
                  </a:solidFill>
                </a:ln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-повысит качество обучения</a:t>
            </a:r>
          </a:p>
          <a:p>
            <a:r>
              <a:rPr lang="ru-RU" sz="2800" b="1" dirty="0">
                <a:ln w="1905">
                  <a:solidFill>
                    <a:srgbClr val="002060"/>
                  </a:solidFill>
                </a:ln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-разовьет мотивацию детей к познавательной деятельности.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907515"/>
            <a:ext cx="4385588" cy="291641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6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96" y="4563258"/>
            <a:ext cx="1622324" cy="226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55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-69273" y="332656"/>
            <a:ext cx="9144000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Игра « Подарок для Мишки»</a:t>
            </a:r>
          </a:p>
          <a:p>
            <a:pPr marL="457200" indent="-457200" algn="ctr">
              <a:buFontTx/>
              <a:buChar char="-"/>
            </a:pPr>
            <a:r>
              <a:rPr lang="ru-RU" sz="2800" b="1" dirty="0" smtClean="0">
                <a:ln w="1905"/>
                <a:solidFill>
                  <a:srgbClr val="00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позволит </a:t>
            </a:r>
            <a:r>
              <a:rPr lang="ru-RU" sz="2800" b="1" dirty="0">
                <a:ln w="1905"/>
                <a:solidFill>
                  <a:srgbClr val="00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сделать занятия эмоционально </a:t>
            </a:r>
            <a:endParaRPr lang="ru-RU" sz="2800" b="1" dirty="0" smtClean="0">
              <a:ln w="1905"/>
              <a:solidFill>
                <a:srgbClr val="0033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marL="457200" indent="-457200" algn="ctr">
              <a:buFontTx/>
              <a:buChar char="-"/>
            </a:pPr>
            <a:r>
              <a:rPr lang="ru-RU" sz="2800" b="1" dirty="0" smtClean="0">
                <a:ln w="1905"/>
                <a:solidFill>
                  <a:srgbClr val="00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окрашенными</a:t>
            </a:r>
            <a:r>
              <a:rPr lang="ru-RU" sz="2800" b="1" dirty="0">
                <a:ln w="1905"/>
                <a:solidFill>
                  <a:srgbClr val="00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, </a:t>
            </a:r>
            <a:endParaRPr lang="ru-RU" sz="2800" b="1" dirty="0" smtClean="0">
              <a:ln w="1905"/>
              <a:solidFill>
                <a:srgbClr val="0033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algn="ctr"/>
            <a:r>
              <a:rPr lang="ru-RU" sz="2800" b="1" dirty="0" smtClean="0">
                <a:ln w="1905"/>
                <a:solidFill>
                  <a:srgbClr val="00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-привлекательными,</a:t>
            </a:r>
          </a:p>
          <a:p>
            <a:pPr algn="ctr"/>
            <a:r>
              <a:rPr lang="ru-RU" sz="2800" b="1" dirty="0" smtClean="0">
                <a:ln w="1905"/>
                <a:solidFill>
                  <a:srgbClr val="00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-</a:t>
            </a:r>
            <a:r>
              <a:rPr lang="ru-RU" sz="2800" b="1" dirty="0" err="1" smtClean="0">
                <a:ln w="1905"/>
                <a:solidFill>
                  <a:srgbClr val="00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вызывет</a:t>
            </a:r>
            <a:r>
              <a:rPr lang="ru-RU" sz="2800" b="1" dirty="0" smtClean="0">
                <a:ln w="1905"/>
                <a:solidFill>
                  <a:srgbClr val="00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ru-RU" sz="2800" b="1" dirty="0">
                <a:ln w="1905"/>
                <a:solidFill>
                  <a:srgbClr val="0033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у детей живой интерес к обучению. </a:t>
            </a:r>
            <a:endParaRPr lang="ru-RU" sz="2800" b="1" dirty="0" smtClean="0">
              <a:ln w="1905"/>
              <a:solidFill>
                <a:srgbClr val="0033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algn="ctr"/>
            <a:r>
              <a:rPr lang="ru-RU" sz="2800" b="1" dirty="0" smtClean="0">
                <a:ln w="1905"/>
                <a:solidFill>
                  <a:srgbClr val="E824B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Игра </a:t>
            </a:r>
            <a:r>
              <a:rPr lang="ru-RU" sz="2800" b="1" dirty="0">
                <a:ln w="1905"/>
                <a:solidFill>
                  <a:srgbClr val="E824B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является отличным наглядным пособием и демонстрационным материалом, что будет способствовать хорошей результативности занятия.</a:t>
            </a:r>
          </a:p>
          <a:p>
            <a:pPr algn="ctr"/>
            <a:r>
              <a:rPr lang="ru-RU" sz="4000" b="1" dirty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Материал будет полезен воспитателям дошкольных учреждений, педагогам дополнительного образования.</a:t>
            </a:r>
          </a:p>
        </p:txBody>
      </p:sp>
    </p:spTree>
    <p:extLst>
      <p:ext uri="{BB962C8B-B14F-4D97-AF65-F5344CB8AC3E}">
        <p14:creationId xmlns:p14="http://schemas.microsoft.com/office/powerpoint/2010/main" val="334854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19672" y="1628800"/>
            <a:ext cx="633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17"/>
            <a:ext cx="8731100" cy="6669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Управляющая кнопка: далее 6">
            <a:hlinkClick r:id="" action="ppaction://hlinkshowjump?jump=nextslide" highlightClick="1"/>
          </p:cNvPr>
          <p:cNvSpPr/>
          <p:nvPr/>
        </p:nvSpPr>
        <p:spPr>
          <a:xfrm>
            <a:off x="7740352" y="6525344"/>
            <a:ext cx="1242268" cy="3326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311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3583"/>
            <a:ext cx="8856984" cy="6512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Управляющая кнопка: далее 1">
            <a:hlinkClick r:id="" action="ppaction://hlinkshowjump?jump=nextslide" highlightClick="1"/>
          </p:cNvPr>
          <p:cNvSpPr/>
          <p:nvPr/>
        </p:nvSpPr>
        <p:spPr>
          <a:xfrm>
            <a:off x="7776864" y="6262295"/>
            <a:ext cx="1187624" cy="40466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339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81" y="116632"/>
            <a:ext cx="8928992" cy="648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Управляющая кнопка: далее 1">
            <a:hlinkClick r:id="" action="ppaction://hlinkshowjump?jump=endshow" highlightClick="1"/>
          </p:cNvPr>
          <p:cNvSpPr/>
          <p:nvPr/>
        </p:nvSpPr>
        <p:spPr>
          <a:xfrm>
            <a:off x="7812360" y="6251004"/>
            <a:ext cx="1152128" cy="40466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351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083" y="756088"/>
            <a:ext cx="6381057" cy="2685755"/>
          </a:xfrm>
        </p:spPr>
        <p:txBody>
          <a:bodyPr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 prstMaterial="metal">
              <a:bevelT w="38100" h="31750"/>
              <a:extrusionClr>
                <a:schemeClr val="accent4">
                  <a:lumMod val="75000"/>
                </a:schemeClr>
              </a:extrusionClr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ru-RU" sz="3500" b="1" dirty="0" smtClean="0">
                <a:ln w="11430"/>
                <a:solidFill>
                  <a:srgbClr val="00206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Игра по ФЭМП</a:t>
            </a:r>
            <a:br>
              <a:rPr lang="ru-RU" sz="3500" b="1" dirty="0" smtClean="0">
                <a:ln w="11430"/>
                <a:solidFill>
                  <a:srgbClr val="00206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</a:br>
            <a:r>
              <a:rPr lang="ru-RU" sz="3500" b="1" dirty="0" smtClean="0">
                <a:ln w="11430"/>
                <a:solidFill>
                  <a:srgbClr val="00206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в</a:t>
            </a:r>
            <a:br>
              <a:rPr lang="ru-RU" sz="3500" b="1" dirty="0" smtClean="0">
                <a:ln w="11430"/>
                <a:solidFill>
                  <a:srgbClr val="00206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</a:br>
            <a:r>
              <a:rPr lang="ru-RU" sz="3500" b="1" dirty="0" smtClean="0">
                <a:ln w="11430"/>
                <a:solidFill>
                  <a:srgbClr val="00206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средней группе</a:t>
            </a:r>
            <a:br>
              <a:rPr lang="ru-RU" sz="3500" b="1" dirty="0" smtClean="0">
                <a:ln w="11430"/>
                <a:solidFill>
                  <a:srgbClr val="00206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</a:br>
            <a:r>
              <a:rPr lang="ru-RU" sz="3500" b="1" dirty="0" smtClean="0">
                <a:ln w="11430"/>
                <a:solidFill>
                  <a:srgbClr val="00206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ДОУ</a:t>
            </a:r>
            <a:endParaRPr lang="ru-RU" sz="3500" b="1" dirty="0">
              <a:ln w="11430"/>
              <a:solidFill>
                <a:srgbClr val="00206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94658" y="2852936"/>
            <a:ext cx="6561718" cy="1440160"/>
          </a:xfrm>
        </p:spPr>
        <p:txBody>
          <a:bodyPr>
            <a:prstTxWarp prst="textInflateBottom">
              <a:avLst/>
            </a:prstTxWarp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ru-RU" b="1" dirty="0" smtClean="0">
                <a:ln w="11430"/>
                <a:solidFill>
                  <a:srgbClr val="FF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«</a:t>
            </a:r>
            <a:r>
              <a:rPr lang="ru-RU" sz="2800" b="1" dirty="0" smtClean="0">
                <a:ln w="11430"/>
                <a:solidFill>
                  <a:srgbClr val="FF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Подарок</a:t>
            </a:r>
            <a:r>
              <a:rPr lang="ru-RU" b="1" dirty="0" smtClean="0">
                <a:ln w="11430"/>
                <a:solidFill>
                  <a:srgbClr val="FF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для мишки»</a:t>
            </a:r>
            <a:endParaRPr lang="ru-RU" b="1" dirty="0">
              <a:ln w="11430"/>
              <a:solidFill>
                <a:srgbClr val="FF00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1400"/>
            <a:ext cx="1838325" cy="24860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04" y="315452"/>
            <a:ext cx="1064344" cy="137715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699" y="-107254"/>
            <a:ext cx="1349896" cy="179986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0602" b="30146"/>
          <a:stretch/>
        </p:blipFill>
        <p:spPr>
          <a:xfrm>
            <a:off x="6768965" y="953643"/>
            <a:ext cx="1172309" cy="104893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824" y="1692607"/>
            <a:ext cx="1905000" cy="19050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76" t="50000"/>
          <a:stretch/>
        </p:blipFill>
        <p:spPr>
          <a:xfrm>
            <a:off x="7519734" y="344634"/>
            <a:ext cx="1166812" cy="11334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79912" y="4082005"/>
            <a:ext cx="4176464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500" b="1" i="1" dirty="0" smtClean="0">
                <a:ln w="1905"/>
                <a:solidFill>
                  <a:srgbClr val="21BD07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Выполнила: </a:t>
            </a:r>
            <a:r>
              <a:rPr lang="ru-RU" sz="2500" b="1" i="1" dirty="0" err="1" smtClean="0">
                <a:ln w="1905"/>
                <a:solidFill>
                  <a:srgbClr val="21BD07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Покацкая</a:t>
            </a:r>
            <a:r>
              <a:rPr lang="ru-RU" sz="2500" b="1" i="1" dirty="0" smtClean="0">
                <a:ln w="1905"/>
                <a:solidFill>
                  <a:srgbClr val="21BD07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Н.Ф.</a:t>
            </a:r>
          </a:p>
          <a:p>
            <a:r>
              <a:rPr lang="ru-RU" sz="2500" b="1" i="1" dirty="0" smtClean="0">
                <a:ln w="1905"/>
                <a:solidFill>
                  <a:srgbClr val="21BD07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             ДОУ №109</a:t>
            </a:r>
            <a:endParaRPr lang="ru-RU" sz="2500" b="1" i="1" dirty="0">
              <a:solidFill>
                <a:srgbClr val="21BD07"/>
              </a:solidFill>
            </a:endParaRPr>
          </a:p>
        </p:txBody>
      </p:sp>
      <p:pic>
        <p:nvPicPr>
          <p:cNvPr id="11" name="Рисунок 10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104" y="5301208"/>
            <a:ext cx="1823896" cy="139293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325" y="4082005"/>
            <a:ext cx="2304293" cy="2438405"/>
          </a:xfrm>
          <a:prstGeom prst="rect">
            <a:avLst/>
          </a:prstGeom>
        </p:spPr>
      </p:pic>
      <p:pic>
        <p:nvPicPr>
          <p:cNvPr id="13" name="Из мультфильма Маша и медведь - Про следы (минус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334876" y="48787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9434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/>
          <p:cNvSpPr>
            <a:spLocks noGrp="1"/>
          </p:cNvSpPr>
          <p:nvPr>
            <p:ph type="ctrTitle"/>
          </p:nvPr>
        </p:nvSpPr>
        <p:spPr>
          <a:xfrm>
            <a:off x="914146" y="819643"/>
            <a:ext cx="257702" cy="595052"/>
          </a:xfrm>
        </p:spPr>
        <p:txBody>
          <a:bodyPr>
            <a:normAutofit fontScale="90000"/>
          </a:bodyPr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82282" y="188640"/>
            <a:ext cx="6561718" cy="1440160"/>
          </a:xfrm>
        </p:spPr>
        <p:txBody>
          <a:bodyPr>
            <a:prstTxWarp prst="textInflateBottom">
              <a:avLst/>
            </a:prstTxWarp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ru-RU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«</a:t>
            </a:r>
            <a:r>
              <a:rPr lang="ru-RU" sz="2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Подарок</a:t>
            </a:r>
            <a:r>
              <a:rPr lang="ru-RU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для мишки»</a:t>
            </a:r>
            <a:endParaRPr lang="ru-RU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645" y="1192729"/>
            <a:ext cx="1838325" cy="24860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99" y="3131965"/>
            <a:ext cx="1064344" cy="137715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99" y="4509120"/>
            <a:ext cx="1349896" cy="179986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0602" b="30146"/>
          <a:stretch/>
        </p:blipFill>
        <p:spPr>
          <a:xfrm>
            <a:off x="5364088" y="5321033"/>
            <a:ext cx="1172309" cy="104893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76" t="50000"/>
          <a:stretch/>
        </p:blipFill>
        <p:spPr>
          <a:xfrm>
            <a:off x="6156176" y="5667376"/>
            <a:ext cx="1166812" cy="11334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90728" y="5939078"/>
            <a:ext cx="4176464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500" b="1" i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Выполнила: </a:t>
            </a:r>
            <a:r>
              <a:rPr lang="ru-RU" sz="2500" b="1" i="1" dirty="0" err="1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Покацкая</a:t>
            </a:r>
            <a:r>
              <a:rPr lang="ru-RU" sz="2500" b="1" i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Н.Ф.</a:t>
            </a:r>
          </a:p>
          <a:p>
            <a:r>
              <a:rPr lang="ru-RU" sz="2500" b="1" i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             ДОУ №109</a:t>
            </a:r>
            <a:endParaRPr lang="ru-RU" sz="2500" b="1" i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47665" y="1221676"/>
            <a:ext cx="7613104" cy="466691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2200" b="1" i="1" u="sng" dirty="0">
                <a:solidFill>
                  <a:srgbClr val="002060"/>
                </a:solidFill>
              </a:rPr>
              <a:t>Цели:</a:t>
            </a:r>
            <a:r>
              <a:rPr lang="ru-RU" sz="2200" b="1" i="1" dirty="0">
                <a:solidFill>
                  <a:srgbClr val="002060"/>
                </a:solidFill>
              </a:rPr>
              <a:t> </a:t>
            </a:r>
            <a:r>
              <a:rPr lang="ru-RU" sz="2200" b="1" i="1" dirty="0" smtClean="0">
                <a:solidFill>
                  <a:srgbClr val="002060"/>
                </a:solidFill>
              </a:rPr>
              <a:t>развитие элементарных математических представлений у дошкольников среднего  возраста.</a:t>
            </a:r>
            <a:endParaRPr lang="ru-RU" sz="2200" b="1" dirty="0" smtClean="0">
              <a:solidFill>
                <a:srgbClr val="002060"/>
              </a:solidFill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2200" b="1" i="1" u="sng" dirty="0" smtClean="0">
                <a:solidFill>
                  <a:srgbClr val="002060"/>
                </a:solidFill>
              </a:rPr>
              <a:t>Задачи:</a:t>
            </a:r>
            <a:r>
              <a:rPr lang="ru-RU" sz="2400" dirty="0">
                <a:latin typeface="Times New Roman"/>
                <a:ea typeface="Calibri"/>
                <a:cs typeface="Times New Roman"/>
              </a:rPr>
              <a:t>-</a:t>
            </a:r>
            <a:r>
              <a:rPr lang="ru-RU" sz="2000" dirty="0">
                <a:solidFill>
                  <a:srgbClr val="002060"/>
                </a:solidFill>
                <a:latin typeface="+mj-lt"/>
                <a:ea typeface="Calibri"/>
                <a:cs typeface="Times New Roman"/>
              </a:rPr>
              <a:t>Учить детей сравнивать предметы по величине </a:t>
            </a:r>
            <a:r>
              <a:rPr lang="ru-RU" sz="2000" dirty="0" smtClean="0">
                <a:solidFill>
                  <a:srgbClr val="002060"/>
                </a:solidFill>
                <a:latin typeface="+mj-lt"/>
                <a:ea typeface="Calibri"/>
                <a:cs typeface="Times New Roman"/>
              </a:rPr>
              <a:t>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2000" dirty="0" smtClean="0">
                <a:solidFill>
                  <a:srgbClr val="002060"/>
                </a:solidFill>
                <a:latin typeface="+mj-lt"/>
                <a:ea typeface="Calibri"/>
                <a:cs typeface="Times New Roman"/>
              </a:rPr>
              <a:t>-</a:t>
            </a:r>
            <a:r>
              <a:rPr lang="ru-RU" sz="2000" dirty="0">
                <a:solidFill>
                  <a:srgbClr val="002060"/>
                </a:solidFill>
                <a:latin typeface="+mj-lt"/>
                <a:ea typeface="Calibri"/>
                <a:cs typeface="Times New Roman"/>
              </a:rPr>
              <a:t>Закреплять знания цифр, соотносить их с числом </a:t>
            </a:r>
            <a:r>
              <a:rPr lang="ru-RU" sz="2000" dirty="0" smtClean="0">
                <a:solidFill>
                  <a:srgbClr val="002060"/>
                </a:solidFill>
                <a:latin typeface="+mj-lt"/>
                <a:ea typeface="Calibri"/>
                <a:cs typeface="Times New Roman"/>
              </a:rPr>
              <a:t>предметов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2000" dirty="0" smtClean="0">
                <a:solidFill>
                  <a:srgbClr val="002060"/>
                </a:solidFill>
                <a:latin typeface="+mj-lt"/>
                <a:ea typeface="Calibri"/>
                <a:cs typeface="Times New Roman"/>
              </a:rPr>
              <a:t>-закрепляются </a:t>
            </a:r>
            <a:r>
              <a:rPr lang="ru-RU" sz="2000" dirty="0">
                <a:solidFill>
                  <a:srgbClr val="002060"/>
                </a:solidFill>
                <a:latin typeface="+mj-lt"/>
                <a:ea typeface="Calibri"/>
                <a:cs typeface="Times New Roman"/>
              </a:rPr>
              <a:t>понятия </a:t>
            </a:r>
            <a:r>
              <a:rPr lang="ru-RU" sz="2000" dirty="0" smtClean="0">
                <a:solidFill>
                  <a:srgbClr val="002060"/>
                </a:solidFill>
                <a:latin typeface="+mj-lt"/>
                <a:ea typeface="Calibri"/>
                <a:cs typeface="Times New Roman"/>
              </a:rPr>
              <a:t>:вверху </a:t>
            </a:r>
            <a:r>
              <a:rPr lang="ru-RU" sz="2000" dirty="0">
                <a:solidFill>
                  <a:srgbClr val="002060"/>
                </a:solidFill>
                <a:latin typeface="+mj-lt"/>
                <a:ea typeface="Calibri"/>
                <a:cs typeface="Times New Roman"/>
              </a:rPr>
              <a:t>– внизу, выше – </a:t>
            </a:r>
            <a:r>
              <a:rPr lang="ru-RU" sz="2000" dirty="0" smtClean="0">
                <a:solidFill>
                  <a:srgbClr val="002060"/>
                </a:solidFill>
                <a:latin typeface="+mj-lt"/>
                <a:ea typeface="Calibri"/>
                <a:cs typeface="Times New Roman"/>
              </a:rPr>
              <a:t>ниже, правее-левее</a:t>
            </a:r>
            <a:r>
              <a:rPr lang="ru-RU" sz="2000" dirty="0">
                <a:solidFill>
                  <a:srgbClr val="002060"/>
                </a:solidFill>
                <a:latin typeface="+mj-lt"/>
                <a:ea typeface="Calibri"/>
                <a:cs typeface="Times New Roman"/>
              </a:rPr>
              <a:t>. </a:t>
            </a:r>
            <a:endParaRPr lang="ru-RU" sz="2000" dirty="0" smtClean="0">
              <a:solidFill>
                <a:srgbClr val="002060"/>
              </a:solidFill>
              <a:latin typeface="+mj-lt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2000" dirty="0" smtClean="0">
                <a:solidFill>
                  <a:srgbClr val="002060"/>
                </a:solidFill>
                <a:latin typeface="+mj-lt"/>
                <a:ea typeface="Calibri"/>
                <a:cs typeface="Times New Roman"/>
              </a:rPr>
              <a:t>-</a:t>
            </a:r>
            <a:r>
              <a:rPr lang="ru-RU" sz="2000" dirty="0">
                <a:solidFill>
                  <a:srgbClr val="002060"/>
                </a:solidFill>
                <a:latin typeface="+mj-lt"/>
                <a:ea typeface="Calibri"/>
                <a:cs typeface="Times New Roman"/>
              </a:rPr>
              <a:t>Учить различать геометрические фигуры, группировать их по </a:t>
            </a:r>
            <a:r>
              <a:rPr lang="ru-RU" sz="2000" dirty="0" smtClean="0">
                <a:solidFill>
                  <a:srgbClr val="002060"/>
                </a:solidFill>
                <a:latin typeface="+mj-lt"/>
                <a:ea typeface="Calibri"/>
                <a:cs typeface="Times New Roman"/>
              </a:rPr>
              <a:t>форме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2000" dirty="0" smtClean="0">
                <a:solidFill>
                  <a:srgbClr val="002060"/>
                </a:solidFill>
                <a:latin typeface="+mj-lt"/>
                <a:ea typeface="Calibri"/>
                <a:cs typeface="Times New Roman"/>
              </a:rPr>
              <a:t>-развитие </a:t>
            </a:r>
            <a:r>
              <a:rPr lang="ru-RU" sz="2000" dirty="0">
                <a:solidFill>
                  <a:srgbClr val="002060"/>
                </a:solidFill>
                <a:latin typeface="+mj-lt"/>
                <a:ea typeface="Calibri"/>
                <a:cs typeface="Times New Roman"/>
              </a:rPr>
              <a:t>логического мышления, внимания, зрительного сосредоточения</a:t>
            </a:r>
            <a:r>
              <a:rPr lang="ru-RU" sz="2000" dirty="0" smtClean="0">
                <a:solidFill>
                  <a:srgbClr val="002060"/>
                </a:solidFill>
                <a:latin typeface="+mj-lt"/>
                <a:ea typeface="Calibri"/>
                <a:cs typeface="Times New Roman"/>
              </a:rPr>
              <a:t>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2000" dirty="0" smtClean="0">
                <a:solidFill>
                  <a:srgbClr val="002060"/>
                </a:solidFill>
                <a:latin typeface="+mj-lt"/>
                <a:ea typeface="Calibri"/>
                <a:cs typeface="Times New Roman"/>
              </a:rPr>
              <a:t>- </a:t>
            </a:r>
            <a:r>
              <a:rPr lang="ru-RU" sz="2000" dirty="0">
                <a:solidFill>
                  <a:srgbClr val="002060"/>
                </a:solidFill>
                <a:latin typeface="+mj-lt"/>
                <a:ea typeface="Calibri"/>
                <a:cs typeface="Times New Roman"/>
              </a:rPr>
              <a:t>учить определять время года по его характерным </a:t>
            </a:r>
            <a:r>
              <a:rPr lang="ru-RU" sz="2000" dirty="0" smtClean="0">
                <a:solidFill>
                  <a:srgbClr val="002060"/>
                </a:solidFill>
                <a:latin typeface="+mj-lt"/>
                <a:ea typeface="Calibri"/>
                <a:cs typeface="Times New Roman"/>
              </a:rPr>
              <a:t>признакам</a:t>
            </a:r>
            <a:endParaRPr lang="ru-RU" sz="2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50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2114453"/>
            <a:ext cx="2639917" cy="4577892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67544" y="375515"/>
            <a:ext cx="4824536" cy="34778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perspectiveContrastingRightFacing"/>
            <a:lightRig rig="threePt" dir="t"/>
          </a:scene3d>
          <a:sp3d>
            <a:bevelT w="114300" prst="hardEdge"/>
          </a:sp3d>
        </p:spPr>
        <p:txBody>
          <a:bodyPr wrap="square">
            <a:spAutoFit/>
          </a:bodyPr>
          <a:lstStyle/>
          <a:p>
            <a:r>
              <a:rPr lang="ru-RU" sz="44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/>
                <a:ea typeface="Calibri"/>
              </a:rPr>
              <a:t>Главным героем игры выбран сказочный персонаж – МАША</a:t>
            </a:r>
            <a:endParaRPr lang="ru-RU" sz="4400" b="1" dirty="0">
              <a:ln w="1905"/>
              <a:solidFill>
                <a:srgbClr val="FF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873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59" y="3740374"/>
            <a:ext cx="2267743" cy="3120749"/>
          </a:xfrm>
          <a:prstGeom prst="rect">
            <a:avLst/>
          </a:prstGeom>
        </p:spPr>
      </p:pic>
      <p:sp>
        <p:nvSpPr>
          <p:cNvPr id="10" name="Овальная выноска 9"/>
          <p:cNvSpPr/>
          <p:nvPr/>
        </p:nvSpPr>
        <p:spPr>
          <a:xfrm>
            <a:off x="1691680" y="461652"/>
            <a:ext cx="6873384" cy="1962209"/>
          </a:xfrm>
          <a:prstGeom prst="wedgeEllipseCallout">
            <a:avLst>
              <a:gd name="adj1" fmla="val -21841"/>
              <a:gd name="adj2" fmla="val 78621"/>
            </a:avLst>
          </a:prstGeom>
          <a:solidFill>
            <a:schemeClr val="accent3"/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i="1" dirty="0">
                <a:solidFill>
                  <a:schemeClr val="accent2">
                    <a:lumMod val="50000"/>
                  </a:schemeClr>
                </a:solidFill>
              </a:rPr>
              <a:t>Дорогие ребята! У </a:t>
            </a:r>
            <a:r>
              <a:rPr lang="ru-RU" b="1" i="1" dirty="0" smtClean="0">
                <a:solidFill>
                  <a:schemeClr val="accent2">
                    <a:lumMod val="50000"/>
                  </a:schemeClr>
                </a:solidFill>
              </a:rPr>
              <a:t>Мишки </a:t>
            </a:r>
            <a:r>
              <a:rPr lang="ru-RU" b="1" i="1" dirty="0">
                <a:solidFill>
                  <a:schemeClr val="accent2">
                    <a:lumMod val="50000"/>
                  </a:schemeClr>
                </a:solidFill>
              </a:rPr>
              <a:t>скоро день рождения и я решила </a:t>
            </a:r>
            <a:r>
              <a:rPr lang="ru-RU" b="1" i="1" dirty="0" smtClean="0">
                <a:solidFill>
                  <a:schemeClr val="accent2">
                    <a:lumMod val="50000"/>
                  </a:schemeClr>
                </a:solidFill>
              </a:rPr>
              <a:t>подарить </a:t>
            </a:r>
            <a:r>
              <a:rPr lang="ru-RU" b="1" i="1" dirty="0">
                <a:solidFill>
                  <a:schemeClr val="accent2">
                    <a:lumMod val="50000"/>
                  </a:schemeClr>
                </a:solidFill>
              </a:rPr>
              <a:t>ему подарок- книгу по математике. </a:t>
            </a:r>
            <a:r>
              <a:rPr lang="ru-RU" dirty="0">
                <a:solidFill>
                  <a:schemeClr val="bg1"/>
                </a:solidFill>
              </a:rPr>
              <a:t> </a:t>
            </a:r>
            <a:r>
              <a:rPr lang="ru-RU" b="1" i="1" dirty="0">
                <a:solidFill>
                  <a:schemeClr val="accent2">
                    <a:lumMod val="50000"/>
                  </a:schemeClr>
                </a:solidFill>
              </a:rPr>
              <a:t> А она находится у мудрой совы. 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1" name="Рисунок 10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045" y="5682806"/>
            <a:ext cx="1776600" cy="114751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146" y="2852936"/>
            <a:ext cx="2729458" cy="2956913"/>
          </a:xfrm>
          <a:prstGeom prst="rect">
            <a:avLst/>
          </a:prstGeom>
        </p:spPr>
      </p:pic>
      <p:sp>
        <p:nvSpPr>
          <p:cNvPr id="8" name="Овальная выноска 7"/>
          <p:cNvSpPr/>
          <p:nvPr/>
        </p:nvSpPr>
        <p:spPr>
          <a:xfrm>
            <a:off x="1671286" y="380710"/>
            <a:ext cx="6873384" cy="2124092"/>
          </a:xfrm>
          <a:prstGeom prst="wedgeEllipseCallout">
            <a:avLst>
              <a:gd name="adj1" fmla="val -21841"/>
              <a:gd name="adj2" fmla="val 78621"/>
            </a:avLst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i="1" dirty="0" smtClean="0">
                <a:solidFill>
                  <a:srgbClr val="002060"/>
                </a:solidFill>
              </a:rPr>
              <a:t>Но </a:t>
            </a:r>
            <a:r>
              <a:rPr lang="ru-RU" b="1" i="1" dirty="0">
                <a:solidFill>
                  <a:srgbClr val="002060"/>
                </a:solidFill>
              </a:rPr>
              <a:t>мудрая сова предложила мне пройти испытания, чтобы получить книгу.</a:t>
            </a:r>
            <a:endParaRPr lang="ru-RU" i="1" dirty="0">
              <a:solidFill>
                <a:srgbClr val="002060"/>
              </a:solidFill>
            </a:endParaRPr>
          </a:p>
          <a:p>
            <a:r>
              <a:rPr lang="ru-RU" b="1" i="1" dirty="0">
                <a:solidFill>
                  <a:srgbClr val="002060"/>
                </a:solidFill>
              </a:rPr>
              <a:t>Помогите мне пройти испытания </a:t>
            </a:r>
            <a:r>
              <a:rPr lang="ru-RU" b="1" i="1" dirty="0" smtClean="0">
                <a:solidFill>
                  <a:srgbClr val="002060"/>
                </a:solidFill>
              </a:rPr>
              <a:t>совы! </a:t>
            </a:r>
          </a:p>
          <a:p>
            <a:r>
              <a:rPr lang="ru-RU" b="1" i="1" dirty="0" smtClean="0">
                <a:solidFill>
                  <a:srgbClr val="002060"/>
                </a:solidFill>
              </a:rPr>
              <a:t>Для перехода на следующий слайд жмите на желтую стрелочку  внизу слайда.</a:t>
            </a:r>
            <a:endParaRPr lang="ru-RU" i="1" dirty="0">
              <a:solidFill>
                <a:srgbClr val="002060"/>
              </a:solidFill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00" b="45000" l="5000" r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0000"/>
          <a:stretch/>
        </p:blipFill>
        <p:spPr>
          <a:xfrm>
            <a:off x="3419871" y="1831488"/>
            <a:ext cx="1503487" cy="9906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077" y="3573016"/>
            <a:ext cx="1787618" cy="294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4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ая прямоугольная выноска 4"/>
          <p:cNvSpPr/>
          <p:nvPr/>
        </p:nvSpPr>
        <p:spPr>
          <a:xfrm>
            <a:off x="2267744" y="260648"/>
            <a:ext cx="3744416" cy="720080"/>
          </a:xfrm>
          <a:prstGeom prst="wedgeRoundRectCallout">
            <a:avLst>
              <a:gd name="adj1" fmla="val -75688"/>
              <a:gd name="adj2" fmla="val 1356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Задание первое.</a:t>
            </a:r>
          </a:p>
          <a:p>
            <a:pPr algn="ctr"/>
            <a:r>
              <a:rPr lang="ru-RU" dirty="0" smtClean="0"/>
              <a:t>Сложи в коробку все треугольники.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33067" l="25205" r="693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524" t="2451" r="31490" b="66447"/>
          <a:stretch/>
        </p:blipFill>
        <p:spPr>
          <a:xfrm>
            <a:off x="6249691" y="141143"/>
            <a:ext cx="2206911" cy="167917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2014420"/>
            <a:ext cx="1656184" cy="1436276"/>
          </a:xfrm>
          <a:prstGeom prst="rect">
            <a:avLst/>
          </a:prstGeom>
        </p:spPr>
      </p:pic>
      <p:sp>
        <p:nvSpPr>
          <p:cNvPr id="9" name="Прямоугольный треугольник 8"/>
          <p:cNvSpPr/>
          <p:nvPr/>
        </p:nvSpPr>
        <p:spPr>
          <a:xfrm>
            <a:off x="4896036" y="4710823"/>
            <a:ext cx="2232248" cy="664188"/>
          </a:xfrm>
          <a:prstGeom prst="rtTriangle">
            <a:avLst/>
          </a:prstGeom>
          <a:solidFill>
            <a:srgbClr val="E824B0"/>
          </a:solidFill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Блок-схема: объединение 10"/>
          <p:cNvSpPr/>
          <p:nvPr/>
        </p:nvSpPr>
        <p:spPr>
          <a:xfrm>
            <a:off x="2099066" y="2278373"/>
            <a:ext cx="2339753" cy="576064"/>
          </a:xfrm>
          <a:prstGeom prst="flowChartMerge">
            <a:avLst/>
          </a:prstGeom>
          <a:solidFill>
            <a:srgbClr val="35D75F"/>
          </a:solidFill>
          <a:ln w="57150">
            <a:solidFill>
              <a:srgbClr val="FF0000"/>
            </a:solidFill>
          </a:ln>
          <a:scene3d>
            <a:camera prst="perspectiveContrastingLeftFacing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410" y="1472531"/>
            <a:ext cx="1078961" cy="108377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77" t="74459"/>
          <a:stretch/>
        </p:blipFill>
        <p:spPr>
          <a:xfrm>
            <a:off x="1626866" y="2962506"/>
            <a:ext cx="2289867" cy="1129839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31" t="3587" r="-1618" b="63641"/>
          <a:stretch/>
        </p:blipFill>
        <p:spPr>
          <a:xfrm>
            <a:off x="4716016" y="2877420"/>
            <a:ext cx="1372910" cy="1300012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7928" y="3786115"/>
            <a:ext cx="3688919" cy="3190915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33067" l="25205" r="693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524" t="2451" r="31490" b="66447"/>
          <a:stretch/>
        </p:blipFill>
        <p:spPr>
          <a:xfrm>
            <a:off x="949266" y="4732113"/>
            <a:ext cx="874551" cy="665419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98" y="5345268"/>
            <a:ext cx="828092" cy="718138"/>
          </a:xfrm>
          <a:prstGeom prst="rect">
            <a:avLst/>
          </a:prstGeom>
        </p:spPr>
      </p:pic>
      <p:sp>
        <p:nvSpPr>
          <p:cNvPr id="20" name="Прямоугольный треугольник 19"/>
          <p:cNvSpPr/>
          <p:nvPr/>
        </p:nvSpPr>
        <p:spPr>
          <a:xfrm>
            <a:off x="1083046" y="5815350"/>
            <a:ext cx="1323158" cy="227571"/>
          </a:xfrm>
          <a:prstGeom prst="rtTriangle">
            <a:avLst/>
          </a:prstGeom>
          <a:solidFill>
            <a:srgbClr val="E824B0"/>
          </a:solidFill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Блок-схема: объединение 20"/>
          <p:cNvSpPr/>
          <p:nvPr/>
        </p:nvSpPr>
        <p:spPr>
          <a:xfrm>
            <a:off x="1083046" y="5524802"/>
            <a:ext cx="821744" cy="359069"/>
          </a:xfrm>
          <a:prstGeom prst="flowChartMerge">
            <a:avLst/>
          </a:prstGeom>
          <a:solidFill>
            <a:srgbClr val="35D75F"/>
          </a:solidFill>
          <a:ln w="57150">
            <a:solidFill>
              <a:srgbClr val="FF0000"/>
            </a:solidFill>
          </a:ln>
          <a:scene3d>
            <a:camera prst="perspectiveContrastingLeftFacing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3" name="Рисунок 22">
            <a:hlinkClick r:id="rId17" action="ppaction://hlinksldjump"/>
          </p:cNvPr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284" y="5345267"/>
            <a:ext cx="1836204" cy="1235071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4388932"/>
            <a:ext cx="1102274" cy="237900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354" y="-36273"/>
            <a:ext cx="25908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0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8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rumroll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rumroll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rumroll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20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921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2132856"/>
            <a:ext cx="1331640" cy="2454636"/>
          </a:xfrm>
          <a:prstGeom prst="rect">
            <a:avLst/>
          </a:prstGeom>
        </p:spPr>
      </p:pic>
      <p:sp>
        <p:nvSpPr>
          <p:cNvPr id="4" name="Овальная выноска 3"/>
          <p:cNvSpPr/>
          <p:nvPr/>
        </p:nvSpPr>
        <p:spPr>
          <a:xfrm flipH="1">
            <a:off x="4788024" y="188640"/>
            <a:ext cx="4248472" cy="776986"/>
          </a:xfrm>
          <a:prstGeom prst="wedgeEllipseCallout">
            <a:avLst>
              <a:gd name="adj1" fmla="val -32940"/>
              <a:gd name="adj2" fmla="val 1804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Задание второе.</a:t>
            </a:r>
          </a:p>
          <a:p>
            <a:pPr algn="ctr"/>
            <a:r>
              <a:rPr lang="ru-RU" dirty="0" smtClean="0"/>
              <a:t>Укажи в парной картинке :кто больше?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79512" y="188640"/>
            <a:ext cx="2448272" cy="223537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068" y="62938"/>
            <a:ext cx="1834689" cy="223224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16" y="585250"/>
            <a:ext cx="1709936" cy="1709936"/>
          </a:xfrm>
          <a:prstGeom prst="rect">
            <a:avLst/>
          </a:prstGeom>
        </p:spPr>
      </p:pic>
      <p:sp>
        <p:nvSpPr>
          <p:cNvPr id="12" name="Скругленный прямоугольник 11"/>
          <p:cNvSpPr/>
          <p:nvPr/>
        </p:nvSpPr>
        <p:spPr>
          <a:xfrm>
            <a:off x="59463" y="2614899"/>
            <a:ext cx="2824545" cy="295232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рапеция 12"/>
          <p:cNvSpPr/>
          <p:nvPr/>
        </p:nvSpPr>
        <p:spPr>
          <a:xfrm>
            <a:off x="3039786" y="998805"/>
            <a:ext cx="3263343" cy="2067006"/>
          </a:xfrm>
          <a:prstGeom prst="trapezoi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3347864" y="3512782"/>
            <a:ext cx="3970401" cy="19442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4368"/>
            <a:ext cx="1426921" cy="2548073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412" y="3974985"/>
            <a:ext cx="1711596" cy="135216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648" y="3548091"/>
            <a:ext cx="1598379" cy="2122903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242" y="3948404"/>
            <a:ext cx="1147406" cy="1340427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008" y="1491148"/>
            <a:ext cx="2079839" cy="1505804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945" y="1036345"/>
            <a:ext cx="1660264" cy="2129834"/>
          </a:xfrm>
          <a:prstGeom prst="rect">
            <a:avLst/>
          </a:prstGeom>
        </p:spPr>
      </p:pic>
      <p:pic>
        <p:nvPicPr>
          <p:cNvPr id="21" name="Рисунок 20">
            <a:hlinkClick r:id="rId22" action="ppaction://hlinksldjump"/>
          </p:cNvPr>
          <p:cNvPicPr>
            <a:picLocks noChangeAspect="1"/>
          </p:cNvPicPr>
          <p:nvPr/>
        </p:nvPicPr>
        <p:blipFill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050" y="5714251"/>
            <a:ext cx="1560576" cy="1125346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454" y="4847936"/>
            <a:ext cx="1153955" cy="198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4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u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audio>
                                      <p:cMediaNode vol="22000"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audio>
                                      <p:cMediaNode vol="24000"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57500" cy="2857500"/>
          </a:xfrm>
          <a:prstGeom prst="rect">
            <a:avLst/>
          </a:prstGeom>
        </p:spPr>
      </p:pic>
      <p:sp>
        <p:nvSpPr>
          <p:cNvPr id="4" name="Скругленная прямоугольная выноска 3"/>
          <p:cNvSpPr/>
          <p:nvPr/>
        </p:nvSpPr>
        <p:spPr>
          <a:xfrm>
            <a:off x="2690242" y="116632"/>
            <a:ext cx="4954860" cy="792088"/>
          </a:xfrm>
          <a:prstGeom prst="wedgeRoundRectCallout">
            <a:avLst>
              <a:gd name="adj1" fmla="val -48515"/>
              <a:gd name="adj2" fmla="val 1154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Третье задание.</a:t>
            </a:r>
          </a:p>
          <a:p>
            <a:pPr algn="ctr"/>
            <a:r>
              <a:rPr lang="ru-RU" dirty="0" smtClean="0"/>
              <a:t>Соотнеси количество предметов с цифрой.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582592" y="1124744"/>
            <a:ext cx="4464496" cy="23762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15" y="863059"/>
            <a:ext cx="1840992" cy="138074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8"/>
          <a:stretch/>
        </p:blipFill>
        <p:spPr>
          <a:xfrm>
            <a:off x="6804248" y="1112347"/>
            <a:ext cx="2191082" cy="2388662"/>
          </a:xfrm>
          <a:prstGeom prst="rect">
            <a:avLst/>
          </a:prstGeom>
        </p:spPr>
      </p:pic>
      <p:sp>
        <p:nvSpPr>
          <p:cNvPr id="9" name="Прямоугольник с двумя скругленными противолежащими углами 8"/>
          <p:cNvSpPr/>
          <p:nvPr/>
        </p:nvSpPr>
        <p:spPr>
          <a:xfrm>
            <a:off x="4223252" y="3570054"/>
            <a:ext cx="4248472" cy="2304256"/>
          </a:xfrm>
          <a:prstGeom prst="round2Diag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8"/>
          <a:stretch/>
        </p:blipFill>
        <p:spPr>
          <a:xfrm>
            <a:off x="6656411" y="3601391"/>
            <a:ext cx="1843147" cy="2304256"/>
          </a:xfrm>
          <a:prstGeom prst="rect">
            <a:avLst/>
          </a:prstGeom>
        </p:spPr>
      </p:pic>
      <p:sp>
        <p:nvSpPr>
          <p:cNvPr id="11" name="Блок-схема: альтернативный процесс 10"/>
          <p:cNvSpPr/>
          <p:nvPr/>
        </p:nvSpPr>
        <p:spPr>
          <a:xfrm>
            <a:off x="490542" y="3558103"/>
            <a:ext cx="3528392" cy="2664296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79"/>
          <a:stretch/>
        </p:blipFill>
        <p:spPr>
          <a:xfrm>
            <a:off x="213185" y="3558104"/>
            <a:ext cx="1643845" cy="2664296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13" b="100000" l="41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606" y="2260851"/>
            <a:ext cx="782960" cy="1043947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13" b="100000" l="41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126" y="4612845"/>
            <a:ext cx="782960" cy="1043947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0" r="998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428" y="5013176"/>
            <a:ext cx="892471" cy="892471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3889" b="40972" l="72891" r="972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231" b="61111"/>
          <a:stretch/>
        </p:blipFill>
        <p:spPr>
          <a:xfrm>
            <a:off x="5490946" y="4465149"/>
            <a:ext cx="1540047" cy="1258487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413" y="3653160"/>
            <a:ext cx="627552" cy="811989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0" b="96552" l="518" r="906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031" y="4246268"/>
            <a:ext cx="897075" cy="1213143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50139" b="100000" l="35938" r="5710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121" t="51400" r="45152"/>
          <a:stretch/>
        </p:blipFill>
        <p:spPr>
          <a:xfrm>
            <a:off x="5856481" y="2260543"/>
            <a:ext cx="849165" cy="1309511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42500" b="100000" l="20391" r="3960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82" t="44053" r="60688" b="-2801"/>
          <a:stretch/>
        </p:blipFill>
        <p:spPr>
          <a:xfrm>
            <a:off x="4911569" y="912459"/>
            <a:ext cx="824346" cy="1510858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4722" b="48472" l="49688" r="743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76" t="5544" r="26085" b="53642"/>
          <a:stretch/>
        </p:blipFill>
        <p:spPr>
          <a:xfrm>
            <a:off x="4757211" y="3553314"/>
            <a:ext cx="1467470" cy="1501388"/>
          </a:xfrm>
          <a:prstGeom prst="rect">
            <a:avLst/>
          </a:prstGeom>
        </p:spPr>
      </p:pic>
      <p:pic>
        <p:nvPicPr>
          <p:cNvPr id="23" name="Рисунок 22">
            <a:hlinkClick r:id="rId28" action="ppaction://hlinksldjump"/>
          </p:cNvPr>
          <p:cNvPicPr>
            <a:picLocks noChangeAspect="1"/>
          </p:cNvPicPr>
          <p:nvPr/>
        </p:nvPicPr>
        <p:blipFill>
          <a:blip r:embed="rId29" cstate="print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984" y="5874311"/>
            <a:ext cx="1566016" cy="93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85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6" fill="hold">
                      <p:stCondLst>
                        <p:cond delay="0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Трек">
  <a:themeElements>
    <a:clrScheme name="Трек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Трек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Трек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Трек">
  <a:themeElements>
    <a:clrScheme name="Трек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Трек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Трек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1067</TotalTime>
  <Words>428</Words>
  <Application>Microsoft Office PowerPoint</Application>
  <PresentationFormat>Экран (4:3)</PresentationFormat>
  <Paragraphs>62</Paragraphs>
  <Slides>24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24</vt:i4>
      </vt:variant>
    </vt:vector>
  </HeadingPairs>
  <TitlesOfParts>
    <vt:vector size="26" baseType="lpstr">
      <vt:lpstr>Трек</vt:lpstr>
      <vt:lpstr>1_Трек</vt:lpstr>
      <vt:lpstr>Презентация PowerPoint</vt:lpstr>
      <vt:lpstr>Презентация PowerPoint</vt:lpstr>
      <vt:lpstr>Игра по ФЭМП в средней группе ДОУ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Admin</cp:lastModifiedBy>
  <cp:revision>82</cp:revision>
  <dcterms:created xsi:type="dcterms:W3CDTF">2017-02-04T02:25:57Z</dcterms:created>
  <dcterms:modified xsi:type="dcterms:W3CDTF">2017-03-29T14:02:50Z</dcterms:modified>
</cp:coreProperties>
</file>